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551" r:id="rId4"/>
  </p:sldMasterIdLst>
  <p:notesMasterIdLst>
    <p:notesMasterId r:id="rId56"/>
  </p:notesMasterIdLst>
  <p:handoutMasterIdLst>
    <p:handoutMasterId r:id="rId57"/>
  </p:handoutMasterIdLst>
  <p:sldIdLst>
    <p:sldId id="4474" r:id="rId5"/>
    <p:sldId id="2076138638" r:id="rId6"/>
    <p:sldId id="4483" r:id="rId7"/>
    <p:sldId id="2076138576" r:id="rId8"/>
    <p:sldId id="2076138707" r:id="rId9"/>
    <p:sldId id="2076138708" r:id="rId10"/>
    <p:sldId id="2076138700" r:id="rId11"/>
    <p:sldId id="2076138712" r:id="rId12"/>
    <p:sldId id="2076138715" r:id="rId13"/>
    <p:sldId id="2076138637" r:id="rId14"/>
    <p:sldId id="2076138724" r:id="rId15"/>
    <p:sldId id="2076138740" r:id="rId16"/>
    <p:sldId id="4517" r:id="rId17"/>
    <p:sldId id="308" r:id="rId18"/>
    <p:sldId id="2076138741" r:id="rId19"/>
    <p:sldId id="2076138748" r:id="rId20"/>
    <p:sldId id="2076138742" r:id="rId21"/>
    <p:sldId id="2076138738" r:id="rId22"/>
    <p:sldId id="2076138749" r:id="rId23"/>
    <p:sldId id="2076138743" r:id="rId24"/>
    <p:sldId id="2076138744" r:id="rId25"/>
    <p:sldId id="2076138746" r:id="rId26"/>
    <p:sldId id="2076138747" r:id="rId27"/>
    <p:sldId id="2076138745" r:id="rId28"/>
    <p:sldId id="2076138725" r:id="rId29"/>
    <p:sldId id="306" r:id="rId30"/>
    <p:sldId id="311" r:id="rId31"/>
    <p:sldId id="2076138731" r:id="rId32"/>
    <p:sldId id="2076138732" r:id="rId33"/>
    <p:sldId id="4492" r:id="rId34"/>
    <p:sldId id="2076138733" r:id="rId35"/>
    <p:sldId id="2076138726" r:id="rId36"/>
    <p:sldId id="2076138734" r:id="rId37"/>
    <p:sldId id="2076138727" r:id="rId38"/>
    <p:sldId id="2076138735" r:id="rId39"/>
    <p:sldId id="2076138728" r:id="rId40"/>
    <p:sldId id="2076138543" r:id="rId41"/>
    <p:sldId id="2076138559" r:id="rId42"/>
    <p:sldId id="2076138563" r:id="rId43"/>
    <p:sldId id="2076138560" r:id="rId44"/>
    <p:sldId id="2076138562" r:id="rId45"/>
    <p:sldId id="2076138567" r:id="rId46"/>
    <p:sldId id="2076138736" r:id="rId47"/>
    <p:sldId id="2076138729" r:id="rId48"/>
    <p:sldId id="4488" r:id="rId49"/>
    <p:sldId id="328" r:id="rId50"/>
    <p:sldId id="4510" r:id="rId51"/>
    <p:sldId id="2076138737" r:id="rId52"/>
    <p:sldId id="2076138730" r:id="rId53"/>
    <p:sldId id="2076138723" r:id="rId54"/>
    <p:sldId id="4505" r:id="rId55"/>
  </p:sldIdLst>
  <p:sldSz cx="12436475" cy="6994525"/>
  <p:notesSz cx="7010400" cy="92964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73E3AFE-E7D3-4736-AC9A-2E10E2120881}">
          <p14:sldIdLst>
            <p14:sldId id="4474"/>
            <p14:sldId id="2076138638"/>
            <p14:sldId id="4483"/>
            <p14:sldId id="2076138576"/>
            <p14:sldId id="2076138707"/>
            <p14:sldId id="2076138708"/>
            <p14:sldId id="2076138700"/>
            <p14:sldId id="2076138712"/>
            <p14:sldId id="2076138715"/>
            <p14:sldId id="2076138637"/>
            <p14:sldId id="2076138724"/>
            <p14:sldId id="2076138740"/>
            <p14:sldId id="4517"/>
            <p14:sldId id="308"/>
            <p14:sldId id="2076138741"/>
            <p14:sldId id="2076138748"/>
            <p14:sldId id="2076138742"/>
            <p14:sldId id="2076138738"/>
            <p14:sldId id="2076138749"/>
            <p14:sldId id="2076138743"/>
            <p14:sldId id="2076138744"/>
            <p14:sldId id="2076138746"/>
            <p14:sldId id="2076138747"/>
            <p14:sldId id="2076138745"/>
            <p14:sldId id="2076138725"/>
            <p14:sldId id="306"/>
            <p14:sldId id="311"/>
            <p14:sldId id="2076138731"/>
            <p14:sldId id="2076138732"/>
            <p14:sldId id="4492"/>
            <p14:sldId id="2076138733"/>
            <p14:sldId id="2076138726"/>
            <p14:sldId id="2076138734"/>
            <p14:sldId id="2076138727"/>
            <p14:sldId id="2076138735"/>
            <p14:sldId id="2076138728"/>
            <p14:sldId id="2076138543"/>
            <p14:sldId id="2076138559"/>
            <p14:sldId id="2076138563"/>
            <p14:sldId id="2076138560"/>
            <p14:sldId id="2076138562"/>
            <p14:sldId id="2076138567"/>
            <p14:sldId id="2076138736"/>
            <p14:sldId id="2076138729"/>
            <p14:sldId id="4488"/>
            <p14:sldId id="328"/>
            <p14:sldId id="4510"/>
            <p14:sldId id="2076138737"/>
            <p14:sldId id="2076138730"/>
            <p14:sldId id="2076138723"/>
            <p14:sldId id="4505"/>
          </p14:sldIdLst>
        </p14:section>
        <p14:section name="Default Section" id="{D27B6955-1FB6-4076-9C17-1FF2C29DC573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928" userDrawn="1">
          <p15:clr>
            <a:srgbClr val="A4A3A4"/>
          </p15:clr>
        </p15:guide>
        <p15:guide id="2" pos="2208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7" name="Jasper Hedegaard Bojsen" initials="JHB" lastIdx="2" clrIdx="7">
    <p:extLst>
      <p:ext uri="{19B8F6BF-5375-455C-9EA6-DF929625EA0E}">
        <p15:presenceInfo xmlns:p15="http://schemas.microsoft.com/office/powerpoint/2012/main" userId="S::jasperhb@microsoft.com::e917db92-6445-433e-ac97-2eab88ce737d" providerId="AD"/>
      </p:ext>
    </p:extLst>
  </p:cmAuthor>
  <p:cmAuthor id="1" name="Mary Feil-Jacobs" initials="MFJ" lastIdx="43" clrIdx="1"/>
  <p:cmAuthor id="8" name="Gordon Macdonald" initials="GM" lastIdx="10" clrIdx="8">
    <p:extLst>
      <p:ext uri="{19B8F6BF-5375-455C-9EA6-DF929625EA0E}">
        <p15:presenceInfo xmlns:p15="http://schemas.microsoft.com/office/powerpoint/2012/main" userId="419a06e8ae266e15" providerId="Windows Live"/>
      </p:ext>
    </p:extLst>
  </p:cmAuthor>
  <p:cmAuthor id="2" name="Monica Lueder" initials="ML" lastIdx="22" clrIdx="2"/>
  <p:cmAuthor id="3" name="Mary Feil-Jacobs" initials="MF" lastIdx="22" clrIdx="3"/>
  <p:cmAuthor id="4" name="Angela Powell" initials="AP" lastIdx="9" clrIdx="4">
    <p:extLst>
      <p:ext uri="{19B8F6BF-5375-455C-9EA6-DF929625EA0E}">
        <p15:presenceInfo xmlns:p15="http://schemas.microsoft.com/office/powerpoint/2012/main" userId="cf7d67635d593fc2" providerId="Windows Live"/>
      </p:ext>
    </p:extLst>
  </p:cmAuthor>
  <p:cmAuthor id="5" name="Andrew Cook" initials="AC" lastIdx="7" clrIdx="5">
    <p:extLst>
      <p:ext uri="{19B8F6BF-5375-455C-9EA6-DF929625EA0E}">
        <p15:presenceInfo xmlns:p15="http://schemas.microsoft.com/office/powerpoint/2012/main" userId="S-1-5-21-2127521184-1604012920-1887927527-2644137" providerId="AD"/>
      </p:ext>
    </p:extLst>
  </p:cmAuthor>
  <p:cmAuthor id="6" name="Olga Masek" initials="OM" lastIdx="13" clrIdx="6">
    <p:extLst>
      <p:ext uri="{19B8F6BF-5375-455C-9EA6-DF929625EA0E}">
        <p15:presenceInfo xmlns:p15="http://schemas.microsoft.com/office/powerpoint/2012/main" userId="S-1-5-21-2127521184-1604012920-1887927527-1660900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20000"/>
    <a:srgbClr val="00B050"/>
    <a:srgbClr val="B7970A"/>
    <a:srgbClr val="002267"/>
    <a:srgbClr val="820000"/>
    <a:srgbClr val="FF9900"/>
    <a:srgbClr val="680000"/>
    <a:srgbClr val="FFF5D5"/>
    <a:srgbClr val="F3FFFE"/>
    <a:srgbClr val="FFFAEB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606" autoAdjust="0"/>
    <p:restoredTop sz="93912" autoAdjust="0"/>
  </p:normalViewPr>
  <p:slideViewPr>
    <p:cSldViewPr snapToGrid="0">
      <p:cViewPr varScale="1">
        <p:scale>
          <a:sx n="81" d="100"/>
          <a:sy n="81" d="100"/>
        </p:scale>
        <p:origin x="893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3658"/>
    </p:cViewPr>
  </p:sorterViewPr>
  <p:notesViewPr>
    <p:cSldViewPr snapToGrid="0">
      <p:cViewPr varScale="1">
        <p:scale>
          <a:sx n="61" d="100"/>
          <a:sy n="61" d="100"/>
        </p:scale>
        <p:origin x="3139" y="72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commentAuthors" Target="commentAuthors.xml"/><Relationship Id="rId5" Type="http://schemas.openxmlformats.org/officeDocument/2006/relationships/slide" Target="slides/slide1.xml"/><Relationship Id="rId61" Type="http://schemas.openxmlformats.org/officeDocument/2006/relationships/theme" Target="theme/theme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7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r>
              <a:rPr lang="en-US" dirty="0">
                <a:latin typeface="Segoe UI" pitchFamily="34" charset="0"/>
              </a:rPr>
              <a:t>Power BI Dev Camp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r>
              <a:rPr lang="en-US" dirty="0">
                <a:latin typeface="Segoe UI" pitchFamily="34" charset="0"/>
              </a:rPr>
              <a:t>8/27/2020</a:t>
            </a: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831580"/>
            <a:ext cx="6052312" cy="361897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marL="582359" indent="0" algn="l">
              <a:defRPr sz="1200"/>
            </a:lvl1pPr>
          </a:lstStyle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CE60099-03E7-4FA1-8A7F-E6E6CFB0F855}" type="datetime8">
              <a:rPr lang="en-US" smtClean="0"/>
              <a:t>9/20/2022 8:35 AM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6040627" y="8829967"/>
            <a:ext cx="96815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6466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2444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6466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A93C211-F143-4006-8107-BF13D04E1695}"/>
              </a:ext>
            </a:extLst>
          </p:cNvPr>
          <p:cNvSpPr/>
          <p:nvPr userDrawn="1"/>
        </p:nvSpPr>
        <p:spPr bwMode="auto">
          <a:xfrm>
            <a:off x="0" y="0"/>
            <a:ext cx="12436475" cy="8763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1C8B02FA-354D-43D3-8580-ADA122EBA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>
            <a:lvl1pPr>
              <a:defRPr sz="36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C77C8461-B493-4219-963C-CB09253890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75432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39725" indent="-339725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800" b="0">
                <a:latin typeface="+mn-lt"/>
              </a:defRPr>
            </a:lvl1pPr>
            <a:lvl2pPr marL="744538" indent="-3492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400"/>
            </a:lvl2pPr>
            <a:lvl3pPr marL="395288" indent="0">
              <a:lnSpc>
                <a:spcPts val="2400"/>
              </a:lnSpc>
              <a:buNone/>
              <a:defRPr sz="1800" b="1">
                <a:solidFill>
                  <a:srgbClr val="002060"/>
                </a:solidFill>
                <a:latin typeface="Lucida Console" panose="020B0609040504020204" pitchFamily="49" charset="0"/>
              </a:defRPr>
            </a:lvl3pPr>
            <a:lvl4pPr marL="519113" indent="0"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931863" indent="-412750"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3892203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Small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A93C211-F143-4006-8107-BF13D04E1695}"/>
              </a:ext>
            </a:extLst>
          </p:cNvPr>
          <p:cNvSpPr/>
          <p:nvPr userDrawn="1"/>
        </p:nvSpPr>
        <p:spPr bwMode="auto">
          <a:xfrm>
            <a:off x="0" y="0"/>
            <a:ext cx="12436475" cy="8763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1C8B02FA-354D-43D3-8580-ADA122EBA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>
            <a:lvl1pPr>
              <a:defRPr sz="36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C77C8461-B493-4219-963C-CB09253890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63121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39725" indent="-339725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400" b="0">
                <a:latin typeface="+mn-lt"/>
              </a:defRPr>
            </a:lvl1pPr>
            <a:lvl2pPr marL="744538" indent="-3492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/>
            </a:lvl2pPr>
            <a:lvl3pPr marL="395288" indent="0">
              <a:lnSpc>
                <a:spcPts val="2400"/>
              </a:lnSpc>
              <a:buNone/>
              <a:defRPr sz="1600" b="1">
                <a:solidFill>
                  <a:srgbClr val="002060"/>
                </a:solidFill>
                <a:latin typeface="Lucida Console" panose="020B0609040504020204" pitchFamily="49" charset="0"/>
              </a:defRPr>
            </a:lvl3pPr>
            <a:lvl4pPr marL="519113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931863" indent="-412750">
              <a:buNone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722209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A93C211-F143-4006-8107-BF13D04E1695}"/>
              </a:ext>
            </a:extLst>
          </p:cNvPr>
          <p:cNvSpPr/>
          <p:nvPr userDrawn="1"/>
        </p:nvSpPr>
        <p:spPr bwMode="auto">
          <a:xfrm>
            <a:off x="0" y="0"/>
            <a:ext cx="12436475" cy="8763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1C8B02FA-354D-43D3-8580-ADA122EBA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>
            <a:lvl1pPr>
              <a:defRPr sz="36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5172955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1D2F9142-6251-4BB1-B90A-DAFD69D513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4162" y="4944165"/>
            <a:ext cx="9801726" cy="553998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tx1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</a:p>
          <a:p>
            <a:pPr lvl="1"/>
            <a:r>
              <a:rPr lang="en-US" dirty="0"/>
              <a:t>Date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AABBF63-5EE7-4625-A83E-A114729508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5560" y="3090314"/>
            <a:ext cx="9823498" cy="1828800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Microsoft 365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</p:spTree>
    <p:extLst>
      <p:ext uri="{BB962C8B-B14F-4D97-AF65-F5344CB8AC3E}">
        <p14:creationId xmlns:p14="http://schemas.microsoft.com/office/powerpoint/2010/main" val="12293624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11018520" cy="387798"/>
          </a:xfrm>
        </p:spPr>
        <p:txBody>
          <a:bodyPr/>
          <a:lstStyle/>
          <a:p>
            <a:r>
              <a:rPr lang="en-US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41457377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Demo Layout"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1"/>
            <a:ext cx="12436475" cy="6994526"/>
          </a:xfrm>
          <a:prstGeom prst="rect">
            <a:avLst/>
          </a:prstGeom>
        </p:spPr>
      </p:pic>
      <p:grpSp>
        <p:nvGrpSpPr>
          <p:cNvPr id="12" name="Group 11"/>
          <p:cNvGrpSpPr/>
          <p:nvPr userDrawn="1"/>
        </p:nvGrpSpPr>
        <p:grpSpPr bwMode="invGray">
          <a:xfrm>
            <a:off x="9741906" y="466301"/>
            <a:ext cx="2901844" cy="699453"/>
            <a:chOff x="7162800" y="1600200"/>
            <a:chExt cx="2133600" cy="685800"/>
          </a:xfrm>
        </p:grpSpPr>
        <p:sp>
          <p:nvSpPr>
            <p:cNvPr id="8" name="Rounded Rectangle 7"/>
            <p:cNvSpPr/>
            <p:nvPr userDrawn="1"/>
          </p:nvSpPr>
          <p:spPr bwMode="invGray">
            <a:xfrm>
              <a:off x="7162800" y="1600200"/>
              <a:ext cx="2133600" cy="6858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36" dirty="0"/>
            </a:p>
          </p:txBody>
        </p:sp>
        <p:sp>
          <p:nvSpPr>
            <p:cNvPr id="9" name="TextBox 8"/>
            <p:cNvSpPr txBox="1"/>
            <p:nvPr userDrawn="1"/>
          </p:nvSpPr>
          <p:spPr bwMode="invGray">
            <a:xfrm>
              <a:off x="7467600" y="1676400"/>
              <a:ext cx="1447800" cy="59465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 extrusionH="25400" contourW="8890">
                <a:bevelT w="38100" h="31750"/>
                <a:contourClr>
                  <a:schemeClr val="accent2">
                    <a:shade val="75000"/>
                  </a:schemeClr>
                </a:contourClr>
              </a:sp3d>
            </a:bodyPr>
            <a:lstStyle/>
            <a:p>
              <a:r>
                <a:rPr lang="en-US" sz="3264" b="1" cap="none" spc="0" dirty="0">
                  <a:ln w="11430"/>
                  <a:gradFill>
                    <a:gsLst>
                      <a:gs pos="0">
                        <a:schemeClr val="accent2">
                          <a:tint val="70000"/>
                          <a:satMod val="245000"/>
                        </a:schemeClr>
                      </a:gs>
                      <a:gs pos="75000">
                        <a:schemeClr val="accent2">
                          <a:tint val="90000"/>
                          <a:shade val="60000"/>
                          <a:satMod val="240000"/>
                        </a:schemeClr>
                      </a:gs>
                      <a:gs pos="100000">
                        <a:schemeClr val="accent2">
                          <a:tint val="100000"/>
                          <a:shade val="50000"/>
                          <a:satMod val="240000"/>
                        </a:schemeClr>
                      </a:gs>
                    </a:gsLst>
                    <a:lin ang="5400000"/>
                  </a:gradFill>
                  <a:effectLst>
                    <a:outerShdw blurRad="50800" dist="39000" dir="5460000" algn="tl">
                      <a:srgbClr val="000000">
                        <a:alpha val="38000"/>
                      </a:srgbClr>
                    </a:outerShdw>
                  </a:effectLst>
                </a:rPr>
                <a:t>DEMO</a:t>
              </a:r>
            </a:p>
          </p:txBody>
        </p:sp>
      </p:grpSp>
      <p:sp>
        <p:nvSpPr>
          <p:cNvPr id="10" name="Rounded Rectangle 9"/>
          <p:cNvSpPr/>
          <p:nvPr userDrawn="1"/>
        </p:nvSpPr>
        <p:spPr bwMode="invGray">
          <a:xfrm>
            <a:off x="-207275" y="4585300"/>
            <a:ext cx="9223719" cy="116575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 dirty="0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 bwMode="invGray">
          <a:xfrm>
            <a:off x="207275" y="4663017"/>
            <a:ext cx="8601895" cy="387798"/>
          </a:xfrm>
        </p:spPr>
        <p:txBody>
          <a:bodyPr/>
          <a:lstStyle>
            <a:lvl1pPr>
              <a:defRPr b="1">
                <a:latin typeface="+mn-lt"/>
              </a:defRPr>
            </a:lvl1pPr>
          </a:lstStyle>
          <a:p>
            <a:r>
              <a:rPr lang="en-US" dirty="0"/>
              <a:t>Demo Title</a:t>
            </a:r>
          </a:p>
        </p:txBody>
      </p:sp>
    </p:spTree>
    <p:extLst>
      <p:ext uri="{BB962C8B-B14F-4D97-AF65-F5344CB8AC3E}">
        <p14:creationId xmlns:p14="http://schemas.microsoft.com/office/powerpoint/2010/main" val="3128206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Samll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A93C211-F143-4006-8107-BF13D04E1695}"/>
              </a:ext>
            </a:extLst>
          </p:cNvPr>
          <p:cNvSpPr/>
          <p:nvPr userDrawn="1"/>
        </p:nvSpPr>
        <p:spPr bwMode="auto">
          <a:xfrm>
            <a:off x="0" y="0"/>
            <a:ext cx="12436475" cy="8763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1C8B02FA-354D-43D3-8580-ADA122EBA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>
            <a:lvl1pPr>
              <a:defRPr sz="36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C77C8461-B493-4219-963C-CB09253890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63121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39725" indent="-339725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400" b="0">
                <a:latin typeface="+mn-lt"/>
              </a:defRPr>
            </a:lvl1pPr>
            <a:lvl2pPr marL="744538" indent="-3492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/>
            </a:lvl2pPr>
            <a:lvl3pPr marL="395288" indent="0">
              <a:lnSpc>
                <a:spcPts val="2400"/>
              </a:lnSpc>
              <a:buNone/>
              <a:defRPr sz="1600" b="1">
                <a:solidFill>
                  <a:srgbClr val="002060"/>
                </a:solidFill>
                <a:latin typeface="Lucida Console" panose="020B0609040504020204" pitchFamily="49" charset="0"/>
              </a:defRPr>
            </a:lvl3pPr>
            <a:lvl4pPr marL="519113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931863" indent="-412750">
              <a:buNone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2044903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B458F08C-E145-410B-B71F-F971408D4F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49"/>
          <a:stretch/>
        </p:blipFill>
        <p:spPr>
          <a:xfrm>
            <a:off x="12539569" y="0"/>
            <a:ext cx="682920" cy="6994525"/>
          </a:xfrm>
          <a:prstGeom prst="rect">
            <a:avLst/>
          </a:prstGeom>
        </p:spPr>
      </p:pic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B656FDB8-E599-4E21-8C4B-B6B18B8B4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61EEDDA4-2C6D-4AEE-A2CD-B6768DE3C1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2168" y="1238477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81724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73" r:id="rId1"/>
    <p:sldLayoutId id="2147484568" r:id="rId2"/>
    <p:sldLayoutId id="2147484572" r:id="rId3"/>
    <p:sldLayoutId id="2147484553" r:id="rId4"/>
    <p:sldLayoutId id="2147484576" r:id="rId5"/>
    <p:sldLayoutId id="2147484577" r:id="rId6"/>
    <p:sldLayoutId id="2147484578" r:id="rId7"/>
  </p:sldLayoutIdLst>
  <p:transition>
    <p:fade/>
  </p:transition>
  <p:hf sldNum="0" hdr="0" dt="0"/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28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400" kern="1200" spc="-50" baseline="0">
          <a:solidFill>
            <a:schemeClr val="tx1"/>
          </a:solidFill>
          <a:latin typeface="+mj-lt"/>
          <a:ea typeface="+mn-ea"/>
          <a:cs typeface="+mn-cs"/>
        </a:defRPr>
      </a:lvl1pPr>
      <a:lvl2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800" kern="1200" spc="0" baseline="0">
          <a:solidFill>
            <a:schemeClr val="tx2"/>
          </a:solidFill>
          <a:latin typeface="+mj-lt"/>
          <a:ea typeface="+mn-ea"/>
          <a:cs typeface="+mn-cs"/>
        </a:defRPr>
      </a:lvl3pPr>
      <a:lvl4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8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200" b="1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331854" indent="0" algn="l" defTabSz="932742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32742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 typeface="Arial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1" pos="1349" userDrawn="1">
          <p15:clr>
            <a:srgbClr val="C35EA4"/>
          </p15:clr>
        </p15:guide>
        <p15:guide id="32" pos="1528" userDrawn="1">
          <p15:clr>
            <a:srgbClr val="C35EA4"/>
          </p15:clr>
        </p15:guide>
        <p15:guide id="33" pos="2621" userDrawn="1">
          <p15:clr>
            <a:srgbClr val="C35EA4"/>
          </p15:clr>
        </p15:guide>
        <p15:guide id="34" pos="2765" userDrawn="1">
          <p15:clr>
            <a:srgbClr val="C35EA4"/>
          </p15:clr>
        </p15:guide>
        <p15:guide id="35" pos="3854" userDrawn="1">
          <p15:clr>
            <a:srgbClr val="C35EA4"/>
          </p15:clr>
        </p15:guide>
        <p15:guide id="36" pos="4003" userDrawn="1">
          <p15:clr>
            <a:srgbClr val="C35EA4"/>
          </p15:clr>
        </p15:guide>
        <p15:guide id="37" pos="5083" userDrawn="1">
          <p15:clr>
            <a:srgbClr val="C35EA4"/>
          </p15:clr>
        </p15:guide>
        <p15:guide id="38" pos="5230" userDrawn="1">
          <p15:clr>
            <a:srgbClr val="C35EA4"/>
          </p15:clr>
        </p15:guide>
        <p15:guide id="39" pos="6323" userDrawn="1">
          <p15:clr>
            <a:srgbClr val="C35EA4"/>
          </p15:clr>
        </p15:guide>
        <p15:guide id="40" pos="6469" userDrawn="1">
          <p15:clr>
            <a:srgbClr val="C35EA4"/>
          </p15:clr>
        </p15:guide>
        <p15:guide id="41" pos="293" userDrawn="1">
          <p15:clr>
            <a:srgbClr val="F26B43"/>
          </p15:clr>
        </p15:guide>
        <p15:guide id="42" pos="7565" userDrawn="1">
          <p15:clr>
            <a:srgbClr val="F26B43"/>
          </p15:clr>
        </p15:guide>
        <p15:guide id="43" orient="horz" pos="751" userDrawn="1">
          <p15:clr>
            <a:srgbClr val="5ACBF0"/>
          </p15:clr>
        </p15:guide>
        <p15:guide id="44" orient="horz" pos="1387" userDrawn="1">
          <p15:clr>
            <a:srgbClr val="5ACBF0"/>
          </p15:clr>
        </p15:guide>
        <p15:guide id="45" orient="horz" pos="605" userDrawn="1">
          <p15:clr>
            <a:srgbClr val="5ACBF0"/>
          </p15:clr>
        </p15:guide>
        <p15:guide id="46" orient="horz" pos="1514" userDrawn="1">
          <p15:clr>
            <a:srgbClr val="5ACBF0"/>
          </p15:clr>
        </p15:guide>
        <p15:guide id="47" orient="horz" pos="2130" userDrawn="1">
          <p15:clr>
            <a:srgbClr val="5ACBF0"/>
          </p15:clr>
        </p15:guide>
        <p15:guide id="48" orient="horz" pos="2299" userDrawn="1">
          <p15:clr>
            <a:srgbClr val="5ACBF0"/>
          </p15:clr>
        </p15:guide>
        <p15:guide id="49" orient="horz" pos="283" userDrawn="1">
          <p15:clr>
            <a:srgbClr val="F26B43"/>
          </p15:clr>
        </p15:guide>
        <p15:guide id="50" orient="horz" pos="4120" userDrawn="1">
          <p15:clr>
            <a:srgbClr val="F26B43"/>
          </p15:clr>
        </p15:guide>
        <p15:guide id="51" orient="horz" pos="2891" userDrawn="1">
          <p15:clr>
            <a:srgbClr val="5ACBF0"/>
          </p15:clr>
        </p15:guide>
        <p15:guide id="52" orient="horz" pos="3019" userDrawn="1">
          <p15:clr>
            <a:srgbClr val="5ACBF0"/>
          </p15:clr>
        </p15:guide>
        <p15:guide id="53" orient="horz" pos="3643" userDrawn="1">
          <p15:clr>
            <a:srgbClr val="5ACBF0"/>
          </p15:clr>
        </p15:guide>
        <p15:guide id="54" orient="horz" pos="3763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emf"/><Relationship Id="rId4" Type="http://schemas.openxmlformats.org/officeDocument/2006/relationships/image" Target="../media/image41.e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wmf"/><Relationship Id="rId4" Type="http://schemas.openxmlformats.org/officeDocument/2006/relationships/oleObject" Target="../embeddings/oleObject1.bin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owerBiDevCamp/Modern-React-For-PowerBI" TargetMode="External"/><Relationship Id="rId2" Type="http://schemas.openxmlformats.org/officeDocument/2006/relationships/hyperlink" Target="https://github.com/PowerBiDevCamp/Power-BI-React-SPA-Starter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ommunity.powerbi.com/" TargetMode="External"/><Relationship Id="rId5" Type="http://schemas.openxmlformats.org/officeDocument/2006/relationships/hyperlink" Target="https://aka.ms/devcamplive" TargetMode="External"/><Relationship Id="rId4" Type="http://schemas.openxmlformats.org/officeDocument/2006/relationships/hyperlink" Target="https://beta.reactjs.org/" TargetMode="Externa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hyperlink" Target="https://github.com/AzureAD/microsoft-authentication-library-for-js" TargetMode="Externa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6"/>
          <p:cNvSpPr>
            <a:spLocks noGrp="1"/>
          </p:cNvSpPr>
          <p:nvPr>
            <p:ph type="title"/>
          </p:nvPr>
        </p:nvSpPr>
        <p:spPr>
          <a:xfrm>
            <a:off x="539110" y="2947346"/>
            <a:ext cx="11358253" cy="1099832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Microsoft Power BI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B28934F-40B7-490C-B8F2-500FD2E2CE25}"/>
              </a:ext>
            </a:extLst>
          </p:cNvPr>
          <p:cNvSpPr/>
          <p:nvPr/>
        </p:nvSpPr>
        <p:spPr bwMode="auto">
          <a:xfrm>
            <a:off x="169682" y="6268825"/>
            <a:ext cx="2215299" cy="650449"/>
          </a:xfrm>
          <a:prstGeom prst="rect">
            <a:avLst/>
          </a:prstGeom>
          <a:solidFill>
            <a:srgbClr val="F2C80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1015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23165-B52E-415D-AF1E-85F30F1296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GitHub Repository: </a:t>
            </a:r>
            <a:r>
              <a:rPr lang="en-US" dirty="0"/>
              <a:t>Power-BI-React-SPA-Starter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208445A-4165-4760-B465-18488CDBB25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754053"/>
          </a:xfrm>
        </p:spPr>
        <p:txBody>
          <a:bodyPr/>
          <a:lstStyle/>
          <a:p>
            <a:r>
              <a:rPr lang="en-US" dirty="0"/>
              <a:t>Demo code from this session available in public GitHub repository</a:t>
            </a:r>
          </a:p>
          <a:p>
            <a:pPr lvl="1"/>
            <a:r>
              <a:rPr lang="en-US" b="1" dirty="0">
                <a:solidFill>
                  <a:srgbClr val="680000"/>
                </a:solidFill>
              </a:rPr>
              <a:t>https://github.com/PowerBiDevCamp/Power-BI-React-SPA-Starter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DD9656-AE29-F0D8-FB07-3F521BBD0B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910" y="2407199"/>
            <a:ext cx="3617941" cy="301321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0608B2C-ECA9-BED7-8266-5C03BDFD6E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2528" y="2407199"/>
            <a:ext cx="7418378" cy="312836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42404933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7BF15BD-001C-49B3-9A01-B39DEDA47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0A8A0CE-A7DF-4549-ABC9-3E2EC64106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255011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Quick Review of Modern React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App-Owns-Data Application Architecture</a:t>
            </a:r>
          </a:p>
          <a:p>
            <a:r>
              <a:rPr lang="en-US" dirty="0"/>
              <a:t>Designing a View Model for a Multitenant Application</a:t>
            </a:r>
          </a:p>
          <a:p>
            <a:r>
              <a:rPr lang="en-US" dirty="0"/>
              <a:t>Designing a Functional Component for Embedding Reports</a:t>
            </a:r>
          </a:p>
          <a:p>
            <a:r>
              <a:rPr lang="en-US" dirty="0"/>
              <a:t>Managing Embed Token Expiration</a:t>
            </a:r>
          </a:p>
          <a:p>
            <a:r>
              <a:rPr lang="en-US" dirty="0"/>
              <a:t>Providing Users with Export-to-File Commands</a:t>
            </a:r>
          </a:p>
          <a:p>
            <a:r>
              <a:rPr lang="en-US" dirty="0"/>
              <a:t>Designing a Self-service Authoring Experience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6427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72A1D-9837-4C9F-B0AC-35A387964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App-Owns-Data Starter Kit Architecture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C8CD2ABE-31BE-4B89-93F5-EF14A2D2FB0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239074"/>
          </a:xfrm>
        </p:spPr>
        <p:txBody>
          <a:bodyPr/>
          <a:lstStyle/>
          <a:p>
            <a:r>
              <a:rPr lang="en-US" sz="1800" b="1" dirty="0">
                <a:solidFill>
                  <a:schemeClr val="accent2">
                    <a:lumMod val="50000"/>
                  </a:schemeClr>
                </a:solidFill>
              </a:rPr>
              <a:t>AppOwnsDataDB</a:t>
            </a:r>
            <a:r>
              <a:rPr lang="en-US" sz="1800" dirty="0"/>
              <a:t>: custom database to track tenants, user permissions and user activity</a:t>
            </a:r>
          </a:p>
          <a:p>
            <a:r>
              <a:rPr lang="en-US" sz="1800" b="1" dirty="0">
                <a:solidFill>
                  <a:schemeClr val="accent2">
                    <a:lumMod val="50000"/>
                  </a:schemeClr>
                </a:solidFill>
              </a:rPr>
              <a:t>AppOwnsDataAdmin</a:t>
            </a:r>
            <a:r>
              <a:rPr lang="en-US" sz="1800" dirty="0"/>
              <a:t>: administrative app to create tenants and manage user permissions</a:t>
            </a:r>
          </a:p>
          <a:p>
            <a:r>
              <a:rPr lang="en-US" sz="1800" b="1" dirty="0">
                <a:solidFill>
                  <a:schemeClr val="accent2">
                    <a:lumMod val="50000"/>
                  </a:schemeClr>
                </a:solidFill>
              </a:rPr>
              <a:t>AppOwnsDataWebApi</a:t>
            </a:r>
            <a:r>
              <a:rPr lang="en-US" sz="1800" dirty="0"/>
              <a:t>: custom Web API used by client-side SPA applications</a:t>
            </a:r>
          </a:p>
          <a:p>
            <a:r>
              <a:rPr lang="en-US" sz="1800" b="1" dirty="0">
                <a:solidFill>
                  <a:schemeClr val="accent2">
                    <a:lumMod val="50000"/>
                  </a:schemeClr>
                </a:solidFill>
              </a:rPr>
              <a:t>AppOwnsDataClient</a:t>
            </a:r>
            <a:r>
              <a:rPr lang="en-US" sz="1800" dirty="0"/>
              <a:t>: customer-facing SPA used to view and author reports (JavaScript &amp; </a:t>
            </a:r>
            <a:r>
              <a:rPr lang="en-US" sz="1800" dirty="0" err="1"/>
              <a:t>JQuery</a:t>
            </a:r>
            <a:r>
              <a:rPr lang="en-US" sz="1800" dirty="0"/>
              <a:t>)</a:t>
            </a:r>
          </a:p>
          <a:p>
            <a:r>
              <a:rPr lang="en-US" sz="1800" b="1" dirty="0">
                <a:solidFill>
                  <a:schemeClr val="accent2">
                    <a:lumMod val="50000"/>
                  </a:schemeClr>
                </a:solidFill>
              </a:rPr>
              <a:t>AppOwnsDataReactClient</a:t>
            </a:r>
            <a:r>
              <a:rPr lang="en-US" sz="1800" dirty="0"/>
              <a:t> : customer-facing SPA used to view and author reports (modern React-JS)</a:t>
            </a:r>
          </a:p>
          <a:p>
            <a:endParaRPr lang="en-US" sz="1800" dirty="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5CAF8BB-CE1E-C20B-59F0-8250CBEFAB45}"/>
              </a:ext>
            </a:extLst>
          </p:cNvPr>
          <p:cNvGrpSpPr/>
          <p:nvPr/>
        </p:nvGrpSpPr>
        <p:grpSpPr>
          <a:xfrm>
            <a:off x="962525" y="3414781"/>
            <a:ext cx="7471611" cy="3254331"/>
            <a:chOff x="1756064" y="3366654"/>
            <a:chExt cx="7564582" cy="3491345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1391E529-45FB-4587-8BF4-73FCD0A16086}"/>
                </a:ext>
              </a:extLst>
            </p:cNvPr>
            <p:cNvSpPr/>
            <p:nvPr/>
          </p:nvSpPr>
          <p:spPr bwMode="auto">
            <a:xfrm>
              <a:off x="1756064" y="3366654"/>
              <a:ext cx="7564582" cy="349134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66E794B6-F65B-4A6D-A752-6F65593E0F4A}"/>
                </a:ext>
              </a:extLst>
            </p:cNvPr>
            <p:cNvSpPr/>
            <p:nvPr/>
          </p:nvSpPr>
          <p:spPr>
            <a:xfrm>
              <a:off x="4818064" y="3531350"/>
              <a:ext cx="1858366" cy="627048"/>
            </a:xfrm>
            <a:prstGeom prst="roundRect">
              <a:avLst/>
            </a:prstGeom>
            <a:solidFill>
              <a:srgbClr val="002267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latin typeface="Arial Black" panose="020B0A04020102020204" pitchFamily="34" charset="0"/>
                </a:rPr>
                <a:t>AppOwnsDataAdmin</a:t>
              </a:r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CDD70440-8042-4677-94A8-7ED1DFF9CC39}"/>
                </a:ext>
              </a:extLst>
            </p:cNvPr>
            <p:cNvGrpSpPr/>
            <p:nvPr/>
          </p:nvGrpSpPr>
          <p:grpSpPr>
            <a:xfrm>
              <a:off x="6796946" y="4149806"/>
              <a:ext cx="2310195" cy="923722"/>
              <a:chOff x="7776839" y="1735951"/>
              <a:chExt cx="3858733" cy="1693049"/>
            </a:xfrm>
          </p:grpSpPr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A85EA9BD-5888-47CA-AC2D-6064A3B5227E}"/>
                  </a:ext>
                </a:extLst>
              </p:cNvPr>
              <p:cNvSpPr/>
              <p:nvPr/>
            </p:nvSpPr>
            <p:spPr>
              <a:xfrm>
                <a:off x="8531532" y="2439323"/>
                <a:ext cx="3104040" cy="989677"/>
              </a:xfrm>
              <a:prstGeom prst="roundRect">
                <a:avLst/>
              </a:prstGeom>
              <a:solidFill>
                <a:srgbClr val="B7970A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>
                    <a:latin typeface="Arial Black" panose="020B0A04020102020204" pitchFamily="34" charset="0"/>
                  </a:rPr>
                  <a:t>Power BI REST API</a:t>
                </a:r>
              </a:p>
            </p:txBody>
          </p: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9A7118FE-572C-4BBC-B09B-577463904EA5}"/>
                  </a:ext>
                </a:extLst>
              </p:cNvPr>
              <p:cNvCxnSpPr/>
              <p:nvPr/>
            </p:nvCxnSpPr>
            <p:spPr>
              <a:xfrm>
                <a:off x="7776839" y="1735951"/>
                <a:ext cx="648070" cy="659169"/>
              </a:xfrm>
              <a:prstGeom prst="straightConnector1">
                <a:avLst/>
              </a:prstGeom>
              <a:ln w="38100">
                <a:solidFill>
                  <a:srgbClr val="A5002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C85F67ED-D310-4AD1-9D0D-129E0DC0C9A7}"/>
                </a:ext>
              </a:extLst>
            </p:cNvPr>
            <p:cNvGrpSpPr/>
            <p:nvPr/>
          </p:nvGrpSpPr>
          <p:grpSpPr>
            <a:xfrm>
              <a:off x="5089447" y="4225690"/>
              <a:ext cx="1344691" cy="965092"/>
              <a:chOff x="4939497" y="1875037"/>
              <a:chExt cx="2246045" cy="1768874"/>
            </a:xfrm>
          </p:grpSpPr>
          <p:sp>
            <p:nvSpPr>
              <p:cNvPr id="6" name="Flowchart: Magnetic Disk 5">
                <a:extLst>
                  <a:ext uri="{FF2B5EF4-FFF2-40B4-BE49-F238E27FC236}">
                    <a16:creationId xmlns:a16="http://schemas.microsoft.com/office/drawing/2014/main" id="{5DC72B79-5F80-4A3B-8295-0F7D97C3705A}"/>
                  </a:ext>
                </a:extLst>
              </p:cNvPr>
              <p:cNvSpPr/>
              <p:nvPr/>
            </p:nvSpPr>
            <p:spPr>
              <a:xfrm>
                <a:off x="4939497" y="2494624"/>
                <a:ext cx="2246045" cy="1149287"/>
              </a:xfrm>
              <a:prstGeom prst="flowChartMagneticDisk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>
                    <a:latin typeface="Arial Black" panose="020B0A04020102020204" pitchFamily="34" charset="0"/>
                  </a:rPr>
                  <a:t>AppOwnsDataDB</a:t>
                </a:r>
              </a:p>
            </p:txBody>
          </p: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9EACD6DB-53A8-4DF9-B8F5-DC634E87F46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52477" y="1875038"/>
                <a:ext cx="0" cy="520083"/>
              </a:xfrm>
              <a:prstGeom prst="straightConnector1">
                <a:avLst/>
              </a:prstGeom>
              <a:ln w="38100">
                <a:solidFill>
                  <a:srgbClr val="A5002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9274303F-3851-43CE-9265-4316BD911E2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96000" y="1875037"/>
                <a:ext cx="0" cy="520083"/>
              </a:xfrm>
              <a:prstGeom prst="straightConnector1">
                <a:avLst/>
              </a:prstGeom>
              <a:ln w="38100">
                <a:solidFill>
                  <a:srgbClr val="A50021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C8CB3C36-9934-40C4-99A2-E5EEC6404608}"/>
                </a:ext>
              </a:extLst>
            </p:cNvPr>
            <p:cNvSpPr/>
            <p:nvPr/>
          </p:nvSpPr>
          <p:spPr>
            <a:xfrm>
              <a:off x="4818936" y="5602979"/>
              <a:ext cx="1858366" cy="627048"/>
            </a:xfrm>
            <a:prstGeom prst="roundRect">
              <a:avLst/>
            </a:prstGeom>
            <a:solidFill>
              <a:srgbClr val="002267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latin typeface="Arial Black" panose="020B0A04020102020204" pitchFamily="34" charset="0"/>
                </a:rPr>
                <a:t>AppOwnsDataWebApi</a:t>
              </a:r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947480CB-EE2C-453B-B7C0-CCC8D6CCD565}"/>
                </a:ext>
              </a:extLst>
            </p:cNvPr>
            <p:cNvSpPr/>
            <p:nvPr/>
          </p:nvSpPr>
          <p:spPr>
            <a:xfrm>
              <a:off x="1988126" y="6060180"/>
              <a:ext cx="1974759" cy="627048"/>
            </a:xfrm>
            <a:prstGeom prst="roundRect">
              <a:avLst/>
            </a:prstGeom>
            <a:solidFill>
              <a:srgbClr val="92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AppOwnsDataReactClient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844C6C57-B1F6-4F97-B940-80D846FB4D23}"/>
                </a:ext>
              </a:extLst>
            </p:cNvPr>
            <p:cNvCxnSpPr>
              <a:cxnSpLocks/>
            </p:cNvCxnSpPr>
            <p:nvPr/>
          </p:nvCxnSpPr>
          <p:spPr>
            <a:xfrm>
              <a:off x="5704713" y="5251615"/>
              <a:ext cx="0" cy="283756"/>
            </a:xfrm>
            <a:prstGeom prst="straightConnector1">
              <a:avLst/>
            </a:prstGeom>
            <a:ln w="38100">
              <a:solidFill>
                <a:srgbClr val="A5002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D8FDF14D-09C3-433D-9833-E93BCECEB7DF}"/>
                </a:ext>
              </a:extLst>
            </p:cNvPr>
            <p:cNvCxnSpPr>
              <a:cxnSpLocks/>
            </p:cNvCxnSpPr>
            <p:nvPr/>
          </p:nvCxnSpPr>
          <p:spPr>
            <a:xfrm>
              <a:off x="5790639" y="5251614"/>
              <a:ext cx="0" cy="283756"/>
            </a:xfrm>
            <a:prstGeom prst="straightConnector1">
              <a:avLst/>
            </a:prstGeom>
            <a:ln w="38100">
              <a:solidFill>
                <a:srgbClr val="A5002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24777AF5-79C4-467C-A992-E36676F0AC5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26467" y="5189050"/>
              <a:ext cx="458473" cy="396573"/>
            </a:xfrm>
            <a:prstGeom prst="straightConnector1">
              <a:avLst/>
            </a:prstGeom>
            <a:ln w="38100">
              <a:solidFill>
                <a:srgbClr val="A5002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5711A943-701C-4E45-92CF-823F71A12B9F}"/>
                </a:ext>
              </a:extLst>
            </p:cNvPr>
            <p:cNvCxnSpPr>
              <a:cxnSpLocks/>
            </p:cNvCxnSpPr>
            <p:nvPr/>
          </p:nvCxnSpPr>
          <p:spPr>
            <a:xfrm>
              <a:off x="4135581" y="5590308"/>
              <a:ext cx="552062" cy="253459"/>
            </a:xfrm>
            <a:prstGeom prst="straightConnector1">
              <a:avLst/>
            </a:prstGeom>
            <a:ln w="38100">
              <a:solidFill>
                <a:srgbClr val="A5002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CCBE2486-BF47-0561-CD2C-680B6731E5F9}"/>
                </a:ext>
              </a:extLst>
            </p:cNvPr>
            <p:cNvSpPr/>
            <p:nvPr/>
          </p:nvSpPr>
          <p:spPr>
            <a:xfrm>
              <a:off x="2005443" y="5183875"/>
              <a:ext cx="1974759" cy="627048"/>
            </a:xfrm>
            <a:prstGeom prst="roundRect">
              <a:avLst/>
            </a:prstGeom>
            <a:solidFill>
              <a:srgbClr val="92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AppOwnsDataClient</a:t>
              </a: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026EC28E-70E1-066B-3264-753B9AE284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14799" y="6058509"/>
              <a:ext cx="558988" cy="238378"/>
            </a:xfrm>
            <a:prstGeom prst="straightConnector1">
              <a:avLst/>
            </a:prstGeom>
            <a:ln w="38100">
              <a:solidFill>
                <a:srgbClr val="A5002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63482715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75B7E-3A9F-4B0C-8C35-DF056D037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 Schema for AppOwnsDataDB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FBDF5B64-0A6D-4A4A-8AE5-4B5F8874E8E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938992"/>
          </a:xfrm>
        </p:spPr>
        <p:txBody>
          <a:bodyPr/>
          <a:lstStyle/>
          <a:p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Tenants</a:t>
            </a:r>
            <a:r>
              <a:rPr lang="en-US" dirty="0"/>
              <a:t> table tracks Power BI workspace Id and customer database connection info</a:t>
            </a:r>
          </a:p>
          <a:p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Users</a:t>
            </a:r>
            <a:r>
              <a:rPr lang="en-US" dirty="0"/>
              <a:t> table tracks user profile with tenant assignment and permissions within tenant</a:t>
            </a:r>
          </a:p>
          <a:p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ActivityLog</a:t>
            </a:r>
            <a:r>
              <a:rPr lang="en-US" dirty="0"/>
              <a:t> table tracks telemetry data about user activity and report performance</a:t>
            </a:r>
          </a:p>
          <a:p>
            <a:endParaRPr lang="en-US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DE48CCF4-A1E6-4924-9096-43BC5789C22C}"/>
              </a:ext>
            </a:extLst>
          </p:cNvPr>
          <p:cNvGrpSpPr/>
          <p:nvPr/>
        </p:nvGrpSpPr>
        <p:grpSpPr>
          <a:xfrm>
            <a:off x="954595" y="2862323"/>
            <a:ext cx="7603922" cy="3812419"/>
            <a:chOff x="3768132" y="2100106"/>
            <a:chExt cx="7767375" cy="389437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22100F29-8140-4D81-B70E-9C7C702977B7}"/>
                </a:ext>
              </a:extLst>
            </p:cNvPr>
            <p:cNvSpPr/>
            <p:nvPr/>
          </p:nvSpPr>
          <p:spPr bwMode="auto">
            <a:xfrm>
              <a:off x="3768132" y="2100106"/>
              <a:ext cx="7767375" cy="38943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CB4A4FE-B8AD-4D75-8283-229AB8F7F1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84310" y="2295096"/>
              <a:ext cx="2361369" cy="1892122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02CCE00-A6F9-4CEB-BF45-28AAF6A3A60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818480" y="2274564"/>
              <a:ext cx="2505170" cy="3595032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EEDE016-7232-4968-8918-9509B932606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84325" y="2219955"/>
              <a:ext cx="2104040" cy="1922396"/>
            </a:xfrm>
            <a:prstGeom prst="rect">
              <a:avLst/>
            </a:prstGeom>
          </p:spPr>
        </p:pic>
        <p:cxnSp>
          <p:nvCxnSpPr>
            <p:cNvPr id="11" name="Connector: Elbow 10">
              <a:extLst>
                <a:ext uri="{FF2B5EF4-FFF2-40B4-BE49-F238E27FC236}">
                  <a16:creationId xmlns:a16="http://schemas.microsoft.com/office/drawing/2014/main" id="{DB9B4510-0CE8-4F13-AE80-A7E876D77A17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843009" y="2648671"/>
              <a:ext cx="1695537" cy="1250090"/>
            </a:xfrm>
            <a:prstGeom prst="bentConnector3">
              <a:avLst>
                <a:gd name="adj1" fmla="val 27480"/>
              </a:avLst>
            </a:prstGeom>
            <a:ln w="19050">
              <a:solidFill>
                <a:srgbClr val="C0000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ctor: Elbow 27">
              <a:extLst>
                <a:ext uri="{FF2B5EF4-FFF2-40B4-BE49-F238E27FC236}">
                  <a16:creationId xmlns:a16="http://schemas.microsoft.com/office/drawing/2014/main" id="{4463BFFE-DFC2-45EE-B7FE-97FBA6517176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7174528" y="2658724"/>
              <a:ext cx="1882835" cy="612989"/>
            </a:xfrm>
            <a:prstGeom prst="bentConnector3">
              <a:avLst>
                <a:gd name="adj1" fmla="val 24383"/>
              </a:avLst>
            </a:prstGeom>
            <a:ln w="19050">
              <a:solidFill>
                <a:srgbClr val="C0000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08976554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981868-92E4-4EE7-BFC0-B2087E6365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AppOwnsDataWebApi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226DDF-C0A7-4527-9709-B49BAB8C339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400" dirty="0"/>
              <a:t>Provides service-oriented architecture endpoints for </a:t>
            </a:r>
            <a:r>
              <a:rPr lang="en-US" sz="2400" b="1" dirty="0">
                <a:solidFill>
                  <a:schemeClr val="accent2">
                    <a:lumMod val="50000"/>
                  </a:schemeClr>
                </a:solidFill>
              </a:rPr>
              <a:t>AppOwnsDataClient</a:t>
            </a:r>
          </a:p>
          <a:p>
            <a:pPr lvl="1"/>
            <a:r>
              <a:rPr lang="en-US" sz="2000" dirty="0"/>
              <a:t>Provides endpoint to </a:t>
            </a:r>
            <a:r>
              <a:rPr lang="en-US" sz="2000" b="1" dirty="0">
                <a:solidFill>
                  <a:schemeClr val="accent2">
                    <a:lumMod val="50000"/>
                  </a:schemeClr>
                </a:solidFill>
              </a:rPr>
              <a:t>process user login</a:t>
            </a:r>
          </a:p>
          <a:p>
            <a:pPr lvl="1"/>
            <a:r>
              <a:rPr lang="en-US" sz="2000" dirty="0"/>
              <a:t>Provides endpoint to </a:t>
            </a:r>
            <a:r>
              <a:rPr lang="en-US" sz="2000" b="1" dirty="0">
                <a:solidFill>
                  <a:schemeClr val="accent2">
                    <a:lumMod val="50000"/>
                  </a:schemeClr>
                </a:solidFill>
              </a:rPr>
              <a:t>retrieve embedding data and embed tokens</a:t>
            </a:r>
          </a:p>
          <a:p>
            <a:pPr lvl="1"/>
            <a:r>
              <a:rPr lang="en-US" sz="2000" dirty="0"/>
              <a:t>Provides endpoint to </a:t>
            </a:r>
            <a:r>
              <a:rPr lang="en-US" sz="2000" b="1" dirty="0">
                <a:solidFill>
                  <a:schemeClr val="accent2">
                    <a:lumMod val="50000"/>
                  </a:schemeClr>
                </a:solidFill>
              </a:rPr>
              <a:t>log</a:t>
            </a:r>
            <a:r>
              <a:rPr lang="en-US" sz="2000" b="1" dirty="0"/>
              <a:t> </a:t>
            </a:r>
            <a:r>
              <a:rPr lang="en-US" sz="2000" b="1" dirty="0">
                <a:solidFill>
                  <a:schemeClr val="accent2">
                    <a:lumMod val="50000"/>
                  </a:schemeClr>
                </a:solidFill>
              </a:rPr>
              <a:t>activity events</a:t>
            </a:r>
            <a:r>
              <a:rPr lang="en-US" sz="2000" dirty="0"/>
              <a:t> to be recorded in </a:t>
            </a:r>
            <a:r>
              <a:rPr lang="en-US" sz="2000" b="1" dirty="0">
                <a:solidFill>
                  <a:schemeClr val="accent2">
                    <a:lumMod val="50000"/>
                  </a:schemeClr>
                </a:solidFill>
              </a:rPr>
              <a:t>AppOwnsDataDB</a:t>
            </a:r>
          </a:p>
          <a:p>
            <a:pPr lvl="1"/>
            <a:endParaRPr lang="en-US" sz="20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902409E-ECA4-4CA8-B227-CC632EA91DBF}"/>
              </a:ext>
            </a:extLst>
          </p:cNvPr>
          <p:cNvSpPr/>
          <p:nvPr/>
        </p:nvSpPr>
        <p:spPr bwMode="auto">
          <a:xfrm>
            <a:off x="1159497" y="2977050"/>
            <a:ext cx="9967498" cy="286799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3373794-1E5E-4BBC-90F9-6E6002CE7AC2}"/>
              </a:ext>
            </a:extLst>
          </p:cNvPr>
          <p:cNvSpPr/>
          <p:nvPr/>
        </p:nvSpPr>
        <p:spPr>
          <a:xfrm>
            <a:off x="8688728" y="3137302"/>
            <a:ext cx="2251873" cy="989388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24" dirty="0">
                <a:latin typeface="Arial Black" panose="020B0A04020102020204" pitchFamily="34" charset="0"/>
              </a:rPr>
              <a:t>Power BI REST API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F39F322-28C7-474C-9639-6239498121D9}"/>
              </a:ext>
            </a:extLst>
          </p:cNvPr>
          <p:cNvSpPr/>
          <p:nvPr/>
        </p:nvSpPr>
        <p:spPr>
          <a:xfrm>
            <a:off x="5225600" y="3137302"/>
            <a:ext cx="2251873" cy="989387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24" dirty="0">
                <a:latin typeface="Arial Black" panose="020B0A04020102020204" pitchFamily="34" charset="0"/>
              </a:rPr>
              <a:t>AppOwnsDataWebApi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CBC2B0EC-327D-49FE-999B-8CA2D8604C2A}"/>
              </a:ext>
            </a:extLst>
          </p:cNvPr>
          <p:cNvSpPr/>
          <p:nvPr/>
        </p:nvSpPr>
        <p:spPr>
          <a:xfrm>
            <a:off x="1338606" y="3137302"/>
            <a:ext cx="2619760" cy="989387"/>
          </a:xfrm>
          <a:prstGeom prst="roundRect">
            <a:avLst/>
          </a:prstGeom>
          <a:solidFill>
            <a:srgbClr val="92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24" dirty="0">
                <a:solidFill>
                  <a:schemeClr val="bg1"/>
                </a:solidFill>
                <a:latin typeface="Arial Black" panose="020B0A04020102020204" pitchFamily="34" charset="0"/>
              </a:rPr>
              <a:t>AppOwnsDataReactClient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D301911-E703-4F06-80CC-FFB6F615E153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>
            <a:off x="7477474" y="3631996"/>
            <a:ext cx="1211254" cy="0"/>
          </a:xfrm>
          <a:prstGeom prst="straightConnector1">
            <a:avLst/>
          </a:prstGeom>
          <a:ln w="38100">
            <a:solidFill>
              <a:srgbClr val="A5002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6AD92A4-4311-4078-AFE4-1AC5B41896EC}"/>
              </a:ext>
            </a:extLst>
          </p:cNvPr>
          <p:cNvCxnSpPr>
            <a:cxnSpLocks/>
            <a:stCxn id="11" idx="3"/>
            <a:endCxn id="10" idx="1"/>
          </p:cNvCxnSpPr>
          <p:nvPr/>
        </p:nvCxnSpPr>
        <p:spPr>
          <a:xfrm>
            <a:off x="3958366" y="3631996"/>
            <a:ext cx="1267234" cy="0"/>
          </a:xfrm>
          <a:prstGeom prst="straightConnector1">
            <a:avLst/>
          </a:prstGeom>
          <a:ln w="38100">
            <a:solidFill>
              <a:srgbClr val="A5002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lowchart: Magnetic Disk 13">
            <a:extLst>
              <a:ext uri="{FF2B5EF4-FFF2-40B4-BE49-F238E27FC236}">
                <a16:creationId xmlns:a16="http://schemas.microsoft.com/office/drawing/2014/main" id="{CBEBA2BF-974D-48D1-9B2C-EF3FA27550BA}"/>
              </a:ext>
            </a:extLst>
          </p:cNvPr>
          <p:cNvSpPr/>
          <p:nvPr/>
        </p:nvSpPr>
        <p:spPr>
          <a:xfrm>
            <a:off x="5608718" y="4724136"/>
            <a:ext cx="1649468" cy="989387"/>
          </a:xfrm>
          <a:prstGeom prst="flowChartMagneticDisk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24" dirty="0">
                <a:latin typeface="Arial Black" panose="020B0A04020102020204" pitchFamily="34" charset="0"/>
              </a:rPr>
              <a:t>AppOwnsDataDB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DA88E38-86A8-42F6-9D3E-35F4F4B31532}"/>
              </a:ext>
            </a:extLst>
          </p:cNvPr>
          <p:cNvCxnSpPr>
            <a:cxnSpLocks/>
          </p:cNvCxnSpPr>
          <p:nvPr/>
        </p:nvCxnSpPr>
        <p:spPr>
          <a:xfrm>
            <a:off x="6384428" y="4196051"/>
            <a:ext cx="0" cy="447724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150E685-E7E0-44F7-9143-853168F39492}"/>
              </a:ext>
            </a:extLst>
          </p:cNvPr>
          <p:cNvCxnSpPr>
            <a:cxnSpLocks/>
          </p:cNvCxnSpPr>
          <p:nvPr/>
        </p:nvCxnSpPr>
        <p:spPr>
          <a:xfrm>
            <a:off x="6499370" y="4196050"/>
            <a:ext cx="0" cy="447724"/>
          </a:xfrm>
          <a:prstGeom prst="straightConnector1">
            <a:avLst/>
          </a:prstGeom>
          <a:ln w="38100">
            <a:solidFill>
              <a:srgbClr val="C0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43597A10-0DDB-42E9-9A2C-6ED203611E89}"/>
              </a:ext>
            </a:extLst>
          </p:cNvPr>
          <p:cNvSpPr/>
          <p:nvPr/>
        </p:nvSpPr>
        <p:spPr>
          <a:xfrm>
            <a:off x="4195048" y="3330116"/>
            <a:ext cx="849850" cy="6037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2" dirty="0">
                <a:solidFill>
                  <a:schemeClr val="tx1"/>
                </a:solidFill>
              </a:rPr>
              <a:t>Azure AD Client App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6A43C88-694C-4F8D-9649-FC02AEA7778A}"/>
              </a:ext>
            </a:extLst>
          </p:cNvPr>
          <p:cNvSpPr/>
          <p:nvPr/>
        </p:nvSpPr>
        <p:spPr>
          <a:xfrm>
            <a:off x="7658175" y="3330116"/>
            <a:ext cx="849850" cy="6037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2" dirty="0">
                <a:solidFill>
                  <a:schemeClr val="tx1"/>
                </a:solidFill>
              </a:rPr>
              <a:t>Azure AD Service App</a:t>
            </a:r>
          </a:p>
        </p:txBody>
      </p:sp>
    </p:spTree>
    <p:extLst>
      <p:ext uri="{BB962C8B-B14F-4D97-AF65-F5344CB8AC3E}">
        <p14:creationId xmlns:p14="http://schemas.microsoft.com/office/powerpoint/2010/main" val="955584453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6AACA5-9E5A-CBE2-58EF-3DA6E3BD79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AppOwnsDataWebApi Controllers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72B026-2642-611B-4524-240DBD7E34D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34293" y="1218012"/>
            <a:ext cx="7260994" cy="4331955"/>
          </a:xfrm>
        </p:spPr>
        <p:txBody>
          <a:bodyPr/>
          <a:lstStyle/>
          <a:p>
            <a:r>
              <a:rPr lang="en-US" dirty="0"/>
              <a:t>UserLogin</a:t>
            </a:r>
          </a:p>
          <a:p>
            <a:pPr lvl="1"/>
            <a:r>
              <a:rPr lang="en-US" dirty="0"/>
              <a:t>Called by client SPA once after user authenticates</a:t>
            </a:r>
          </a:p>
          <a:p>
            <a:r>
              <a:rPr lang="en-US" dirty="0"/>
              <a:t>Embed</a:t>
            </a:r>
          </a:p>
          <a:p>
            <a:pPr lvl="1"/>
            <a:r>
              <a:rPr lang="en-US" dirty="0"/>
              <a:t>Called to retrieve embedding data for a specific tenant</a:t>
            </a:r>
          </a:p>
          <a:p>
            <a:r>
              <a:rPr lang="en-US" dirty="0" err="1"/>
              <a:t>EmbedToken</a:t>
            </a:r>
            <a:endParaRPr lang="en-US" dirty="0"/>
          </a:p>
          <a:p>
            <a:pPr lvl="1"/>
            <a:r>
              <a:rPr lang="en-US" dirty="0"/>
              <a:t>Called to retrieve new embed token</a:t>
            </a:r>
          </a:p>
          <a:p>
            <a:r>
              <a:rPr lang="en-US" dirty="0"/>
              <a:t>ActivityLog</a:t>
            </a:r>
          </a:p>
          <a:p>
            <a:pPr lvl="1"/>
            <a:r>
              <a:rPr lang="en-US" dirty="0"/>
              <a:t>Called to post activity event to custom audit log</a:t>
            </a:r>
          </a:p>
          <a:p>
            <a:r>
              <a:rPr lang="en-US" dirty="0" err="1"/>
              <a:t>ExportToFile</a:t>
            </a:r>
            <a:endParaRPr lang="en-US" dirty="0"/>
          </a:p>
          <a:p>
            <a:pPr lvl="1"/>
            <a:r>
              <a:rPr lang="en-US" dirty="0"/>
              <a:t>Called in response to user action to export report to file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9B975D-A0C2-1832-D50E-48AB117C57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074" y="1108202"/>
            <a:ext cx="3590585" cy="4568531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149205238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1F5343-117C-43E2-B6A4-3BA97493C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Embedding Data View Model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CE1339-A2FF-4BA3-A170-1D325F34B16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AppOwnsDataWebApi</a:t>
            </a:r>
            <a:r>
              <a:rPr lang="en-US" dirty="0"/>
              <a:t> returns view model to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AppOwnsDataClient</a:t>
            </a:r>
          </a:p>
          <a:p>
            <a:pPr lvl="1"/>
            <a:r>
              <a:rPr lang="en-US" dirty="0"/>
              <a:t>View model contains embedding data for reports and datasets</a:t>
            </a:r>
          </a:p>
          <a:p>
            <a:pPr lvl="1"/>
            <a:r>
              <a:rPr lang="en-US" dirty="0"/>
              <a:t>View model contains embed token used to embed reports</a:t>
            </a:r>
          </a:p>
          <a:p>
            <a:pPr lvl="1"/>
            <a:r>
              <a:rPr lang="en-US" dirty="0"/>
              <a:t>Embed tokens contains set of permissions generated for current user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F33FA1A-4AFB-4B37-A5F2-C1F199B5EA35}"/>
              </a:ext>
            </a:extLst>
          </p:cNvPr>
          <p:cNvSpPr/>
          <p:nvPr/>
        </p:nvSpPr>
        <p:spPr>
          <a:xfrm>
            <a:off x="1266092" y="3300430"/>
            <a:ext cx="8460713" cy="207543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31EBE1F-1257-4EA0-B661-28ECE114A898}"/>
              </a:ext>
            </a:extLst>
          </p:cNvPr>
          <p:cNvSpPr/>
          <p:nvPr/>
        </p:nvSpPr>
        <p:spPr>
          <a:xfrm>
            <a:off x="7225798" y="3861219"/>
            <a:ext cx="2316836" cy="989387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24" dirty="0">
                <a:latin typeface="Arial Black" panose="020B0A04020102020204" pitchFamily="34" charset="0"/>
              </a:rPr>
              <a:t>AppOwnsDataWebApi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BB0FF0B-1E3A-4C36-BC36-B566A295A842}"/>
              </a:ext>
            </a:extLst>
          </p:cNvPr>
          <p:cNvSpPr/>
          <p:nvPr/>
        </p:nvSpPr>
        <p:spPr>
          <a:xfrm>
            <a:off x="1414629" y="3861219"/>
            <a:ext cx="2316836" cy="989387"/>
          </a:xfrm>
          <a:prstGeom prst="roundRect">
            <a:avLst/>
          </a:prstGeom>
          <a:solidFill>
            <a:srgbClr val="92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24" dirty="0">
                <a:solidFill>
                  <a:schemeClr val="bg1"/>
                </a:solidFill>
                <a:latin typeface="Arial Black" panose="020B0A04020102020204" pitchFamily="34" charset="0"/>
              </a:rPr>
              <a:t>AppOwnsDataClient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9669D71-FE04-4C21-B715-5F36A3787B79}"/>
              </a:ext>
            </a:extLst>
          </p:cNvPr>
          <p:cNvCxnSpPr>
            <a:cxnSpLocks/>
            <a:stCxn id="7" idx="3"/>
            <a:endCxn id="6" idx="1"/>
          </p:cNvCxnSpPr>
          <p:nvPr/>
        </p:nvCxnSpPr>
        <p:spPr>
          <a:xfrm>
            <a:off x="3731465" y="4355913"/>
            <a:ext cx="3494333" cy="0"/>
          </a:xfrm>
          <a:prstGeom prst="straightConnector1">
            <a:avLst/>
          </a:prstGeom>
          <a:ln w="57150">
            <a:solidFill>
              <a:srgbClr val="A5002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8CD18046-78C6-4B9A-9D1E-4217B1ED50EE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376213" y="3478748"/>
            <a:ext cx="2150347" cy="175432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91946291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E69ABF-71FF-1B5A-E1BA-79EC94F4C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EmbedController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97E3D5-7D93-2794-24BD-14DCD5A5A6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0455" y="1191476"/>
            <a:ext cx="4517468" cy="2258734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16B0304-88B5-328D-CBC2-5E4F7BB32A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877"/>
          <a:stretch/>
        </p:blipFill>
        <p:spPr>
          <a:xfrm>
            <a:off x="989981" y="1436970"/>
            <a:ext cx="5071455" cy="99156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F564AB3-DBA3-8138-2BDB-FFA8CA8D1FC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505"/>
          <a:stretch/>
        </p:blipFill>
        <p:spPr>
          <a:xfrm>
            <a:off x="1046456" y="2648784"/>
            <a:ext cx="5071540" cy="402523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762403118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7BF15BD-001C-49B3-9A01-B39DEDA47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0A8A0CE-A7DF-4549-ABC9-3E2EC64106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255011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Quick Review of Modern React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App-Owns-Data Application Architecture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Designing a View Model for a Multitenant Application</a:t>
            </a:r>
          </a:p>
          <a:p>
            <a:r>
              <a:rPr lang="en-US" dirty="0"/>
              <a:t>Designing a Functional Component for Embedding Reports</a:t>
            </a:r>
          </a:p>
          <a:p>
            <a:r>
              <a:rPr lang="en-US" dirty="0"/>
              <a:t>Managing Embed Token Expiration</a:t>
            </a:r>
          </a:p>
          <a:p>
            <a:r>
              <a:rPr lang="en-US" dirty="0"/>
              <a:t>Providing Users with Export-to-File Commands</a:t>
            </a:r>
          </a:p>
          <a:p>
            <a:r>
              <a:rPr lang="en-US" dirty="0"/>
              <a:t>Designing a Self-service Authoring Experience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3831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8D1A1F-23EB-0E7C-B7FC-7693D77BF7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79B7E3-5509-9179-3B17-514E9200919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2F9FE0-2D39-7C52-90CB-7EC659BA55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26" y="2765114"/>
            <a:ext cx="2951392" cy="2862689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C17F306-B2F3-2BD3-6A34-DB5B4F271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0612" y="3088433"/>
            <a:ext cx="2178290" cy="1928062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DA63581-244E-0E09-758D-F86E65610E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56441" y="3256732"/>
            <a:ext cx="2138527" cy="1458087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4B9CCEC-5C45-EC35-F022-04A20C8272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05318" y="2862084"/>
            <a:ext cx="2468341" cy="3171072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055871810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6"/>
          <p:cNvSpPr>
            <a:spLocks noGrp="1"/>
          </p:cNvSpPr>
          <p:nvPr>
            <p:ph type="title"/>
          </p:nvPr>
        </p:nvSpPr>
        <p:spPr>
          <a:xfrm>
            <a:off x="474162" y="2450468"/>
            <a:ext cx="11053773" cy="144655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4100" dirty="0">
                <a:solidFill>
                  <a:srgbClr val="000000"/>
                </a:solidFill>
              </a:rPr>
              <a:t>Modern React-JS Development</a:t>
            </a:r>
            <a:br>
              <a:rPr lang="en-US" sz="4100" dirty="0">
                <a:solidFill>
                  <a:srgbClr val="000000"/>
                </a:solidFill>
              </a:rPr>
            </a:br>
            <a:r>
              <a:rPr lang="en-US" sz="4100" dirty="0">
                <a:solidFill>
                  <a:srgbClr val="000000"/>
                </a:solidFill>
              </a:rPr>
              <a:t>with App-Owns-Data Embedding</a:t>
            </a:r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56201C99-63BD-452F-AC83-D3D858EE0DD8}"/>
              </a:ext>
            </a:extLst>
          </p:cNvPr>
          <p:cNvSpPr txBox="1">
            <a:spLocks/>
          </p:cNvSpPr>
          <p:nvPr/>
        </p:nvSpPr>
        <p:spPr>
          <a:xfrm>
            <a:off x="474162" y="4916245"/>
            <a:ext cx="4670594" cy="9848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-5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50" b="1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4" indent="0" algn="l" defTabSz="932742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32742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2800" dirty="0">
                <a:solidFill>
                  <a:srgbClr val="000000"/>
                </a:solidFill>
              </a:rPr>
              <a:t>Ted Pattison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Principal Program Manager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Power BI Customer Advisory Team (PBICAT)</a:t>
            </a:r>
          </a:p>
        </p:txBody>
      </p:sp>
    </p:spTree>
    <p:extLst>
      <p:ext uri="{BB962C8B-B14F-4D97-AF65-F5344CB8AC3E}">
        <p14:creationId xmlns:p14="http://schemas.microsoft.com/office/powerpoint/2010/main" val="2950723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27091F-9AA0-DF51-066F-89CE44A458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997196"/>
          </a:xfrm>
        </p:spPr>
        <p:txBody>
          <a:bodyPr/>
          <a:lstStyle/>
          <a:p>
            <a:r>
              <a:rPr lang="en-US" dirty="0" err="1"/>
              <a:t>AppContext.ts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7C521E-E75A-1825-DFE7-CC17044F87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2C86F4C-35A3-505B-5E5A-D7E5CA1198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901" y="1826812"/>
            <a:ext cx="5312119" cy="496032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15761038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A8D81-C43A-E7DC-6A7B-9E69B8C52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App.tsx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A933FE-AB44-D5EC-3F5D-0B38BC08338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3D09D7-2212-F48B-BCD7-7477B8D0ED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648" y="2094043"/>
            <a:ext cx="8572500" cy="339090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267605542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C309B-1199-7934-E426-16CEFDE16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useEffect in </a:t>
            </a:r>
            <a:r>
              <a:rPr lang="en-US" dirty="0" err="1"/>
              <a:t>App.tsx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F5B68-FF3B-4D2B-6B83-E4E9DD60883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4FB499-1F75-20E8-1F6A-740DAEC920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334" y="1766643"/>
            <a:ext cx="5706225" cy="4011988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987095694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23FF9F-A95B-1FE5-1E1E-200360353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refreshEmbeddingData</a:t>
            </a:r>
            <a:r>
              <a:rPr lang="en-US" dirty="0"/>
              <a:t> in </a:t>
            </a:r>
            <a:r>
              <a:rPr lang="en-US" dirty="0" err="1"/>
              <a:t>App.tsx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B08A1C-21F5-5658-38CF-39D80991E66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32F002-C49D-9778-26B4-50649625C1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341" y="2689699"/>
            <a:ext cx="5915025" cy="121920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928824925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32996-A447-5F31-47F5-27273C177B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DB58A3-CBE4-8E2E-CA3D-82ECD48DD1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B9C4FD-7AE8-75FE-27DA-C47426E843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618" y="2215182"/>
            <a:ext cx="5799800" cy="3770838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569389272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7BF15BD-001C-49B3-9A01-B39DEDA47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0A8A0CE-A7DF-4549-ABC9-3E2EC64106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255011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Quick Review of Modern React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App-Owns-Data Application Architecture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Designing a View Model for a Multitenant Application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Designing a Functional Component for Embedding Reports</a:t>
            </a:r>
          </a:p>
          <a:p>
            <a:r>
              <a:rPr lang="en-US" dirty="0"/>
              <a:t>Managing Embed Token Expiration</a:t>
            </a:r>
          </a:p>
          <a:p>
            <a:r>
              <a:rPr lang="en-US" dirty="0"/>
              <a:t>Providing Users with Export-to-File Commands</a:t>
            </a:r>
          </a:p>
          <a:p>
            <a:r>
              <a:rPr lang="en-US" dirty="0"/>
              <a:t>Designing a Self-service Authoring Experience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2355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3F7E5-D3EB-4204-B406-6A1AE1D9DC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AppOwnsDataClient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7C5952-3737-4E4D-ADDE-3A13B3C096D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400" dirty="0"/>
              <a:t>Built as simple </a:t>
            </a:r>
            <a:r>
              <a:rPr lang="en-US" sz="2400" b="1" dirty="0">
                <a:solidFill>
                  <a:schemeClr val="accent2">
                    <a:lumMod val="50000"/>
                  </a:schemeClr>
                </a:solidFill>
              </a:rPr>
              <a:t>Single Page Application (SPA)</a:t>
            </a:r>
          </a:p>
          <a:p>
            <a:r>
              <a:rPr lang="en-US" sz="2400" dirty="0"/>
              <a:t>Client </a:t>
            </a:r>
            <a:r>
              <a:rPr lang="en-US" sz="2400" b="1" dirty="0">
                <a:solidFill>
                  <a:schemeClr val="accent2">
                    <a:lumMod val="50000"/>
                  </a:schemeClr>
                </a:solidFill>
              </a:rPr>
              <a:t>authenticates user</a:t>
            </a:r>
            <a:r>
              <a:rPr lang="en-US" sz="2400" dirty="0"/>
              <a:t> and </a:t>
            </a:r>
            <a:r>
              <a:rPr lang="en-US" sz="2400" b="1" dirty="0">
                <a:solidFill>
                  <a:schemeClr val="accent2">
                    <a:lumMod val="50000"/>
                  </a:schemeClr>
                </a:solidFill>
              </a:rPr>
              <a:t>acquires access tokens</a:t>
            </a:r>
            <a:r>
              <a:rPr lang="en-US" sz="2400" dirty="0"/>
              <a:t> to call </a:t>
            </a:r>
            <a:r>
              <a:rPr lang="en-US" sz="2400" b="1" dirty="0">
                <a:solidFill>
                  <a:schemeClr val="accent2">
                    <a:lumMod val="50000"/>
                  </a:schemeClr>
                </a:solidFill>
              </a:rPr>
              <a:t>AppOwnsDataWebApi</a:t>
            </a:r>
          </a:p>
          <a:p>
            <a:r>
              <a:rPr lang="en-US" sz="2400" dirty="0"/>
              <a:t>Project configured with </a:t>
            </a:r>
            <a:r>
              <a:rPr lang="en-US" sz="2400" b="1" dirty="0">
                <a:solidFill>
                  <a:schemeClr val="accent2">
                    <a:lumMod val="50000"/>
                  </a:schemeClr>
                </a:solidFill>
              </a:rPr>
              <a:t>node.js</a:t>
            </a:r>
            <a:r>
              <a:rPr lang="en-US" sz="2400" dirty="0"/>
              <a:t> and </a:t>
            </a:r>
            <a:r>
              <a:rPr lang="en-US" sz="2400" b="1" dirty="0">
                <a:solidFill>
                  <a:schemeClr val="accent2">
                    <a:lumMod val="50000"/>
                  </a:schemeClr>
                </a:solidFill>
              </a:rPr>
              <a:t>webpack</a:t>
            </a:r>
            <a:r>
              <a:rPr lang="en-US" sz="2400" dirty="0"/>
              <a:t> to support </a:t>
            </a:r>
            <a:r>
              <a:rPr lang="en-US" sz="2400" b="1" dirty="0">
                <a:solidFill>
                  <a:schemeClr val="accent2">
                    <a:lumMod val="50000"/>
                  </a:schemeClr>
                </a:solidFill>
              </a:rPr>
              <a:t>Typescript</a:t>
            </a:r>
            <a:r>
              <a:rPr lang="en-US" sz="2400" dirty="0"/>
              <a:t> compilation</a:t>
            </a:r>
          </a:p>
          <a:p>
            <a:r>
              <a:rPr lang="en-US" sz="2400" dirty="0"/>
              <a:t>Project includes node.js packages for </a:t>
            </a:r>
            <a:r>
              <a:rPr lang="en-US" sz="2400" b="1" dirty="0">
                <a:solidFill>
                  <a:schemeClr val="accent2">
                    <a:lumMod val="50000"/>
                  </a:schemeClr>
                </a:solidFill>
              </a:rPr>
              <a:t>jQuery</a:t>
            </a:r>
            <a:r>
              <a:rPr lang="en-US" sz="2400" dirty="0"/>
              <a:t> and </a:t>
            </a:r>
            <a:r>
              <a:rPr lang="en-US" sz="2400" b="1" dirty="0">
                <a:solidFill>
                  <a:schemeClr val="accent2">
                    <a:lumMod val="50000"/>
                  </a:schemeClr>
                </a:solidFill>
              </a:rPr>
              <a:t>Power BI JavaScript API</a:t>
            </a:r>
          </a:p>
          <a:p>
            <a:r>
              <a:rPr lang="en-US" sz="2400" dirty="0"/>
              <a:t>Project easily extended to support development with </a:t>
            </a:r>
            <a:r>
              <a:rPr lang="en-US" sz="2400" b="1" dirty="0">
                <a:solidFill>
                  <a:schemeClr val="accent2">
                    <a:lumMod val="50000"/>
                  </a:schemeClr>
                </a:solidFill>
              </a:rPr>
              <a:t>React</a:t>
            </a:r>
            <a:r>
              <a:rPr lang="en-US" sz="2400" dirty="0"/>
              <a:t> or </a:t>
            </a:r>
            <a:r>
              <a:rPr lang="en-US" sz="2400" b="1" dirty="0">
                <a:solidFill>
                  <a:schemeClr val="accent2">
                    <a:lumMod val="50000"/>
                  </a:schemeClr>
                </a:solidFill>
              </a:rPr>
              <a:t>Angular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47CEC8C-63BC-48D8-AA05-F8A7BBFBC239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542" y="3557778"/>
            <a:ext cx="5980386" cy="324624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6250E61A-E731-4F93-9F0D-110F21F39CB7}"/>
              </a:ext>
            </a:extLst>
          </p:cNvPr>
          <p:cNvGrpSpPr/>
          <p:nvPr/>
        </p:nvGrpSpPr>
        <p:grpSpPr>
          <a:xfrm>
            <a:off x="7082350" y="4546005"/>
            <a:ext cx="4837573" cy="966424"/>
            <a:chOff x="493426" y="1242095"/>
            <a:chExt cx="7024256" cy="1714501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76B4C35-62D9-4C20-9844-4C8A554E9B5D}"/>
                </a:ext>
              </a:extLst>
            </p:cNvPr>
            <p:cNvSpPr/>
            <p:nvPr/>
          </p:nvSpPr>
          <p:spPr bwMode="auto">
            <a:xfrm>
              <a:off x="493426" y="1242095"/>
              <a:ext cx="7024256" cy="17145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6FFD22F9-F3C9-4FC3-9FD6-AFA5A6316F74}"/>
                </a:ext>
              </a:extLst>
            </p:cNvPr>
            <p:cNvSpPr/>
            <p:nvPr/>
          </p:nvSpPr>
          <p:spPr>
            <a:xfrm>
              <a:off x="4894874" y="1513263"/>
              <a:ext cx="2515418" cy="1172165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latin typeface="Arial Black" panose="020B0A04020102020204" pitchFamily="34" charset="0"/>
                </a:rPr>
                <a:t>AppOwnsDataWebApi</a:t>
              </a:r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0A923FC5-E11B-482C-8350-A47AE8B889EA}"/>
                </a:ext>
              </a:extLst>
            </p:cNvPr>
            <p:cNvSpPr/>
            <p:nvPr/>
          </p:nvSpPr>
          <p:spPr>
            <a:xfrm>
              <a:off x="800494" y="1513263"/>
              <a:ext cx="2515418" cy="1172165"/>
            </a:xfrm>
            <a:prstGeom prst="roundRect">
              <a:avLst/>
            </a:prstGeom>
            <a:solidFill>
              <a:srgbClr val="92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AppOwnsDataClient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7B3380D4-90D2-4379-BB8E-D4F2F11A150A}"/>
                </a:ext>
              </a:extLst>
            </p:cNvPr>
            <p:cNvCxnSpPr>
              <a:cxnSpLocks/>
              <a:stCxn id="20" idx="3"/>
              <a:endCxn id="19" idx="1"/>
            </p:cNvCxnSpPr>
            <p:nvPr/>
          </p:nvCxnSpPr>
          <p:spPr>
            <a:xfrm>
              <a:off x="3315912" y="2099346"/>
              <a:ext cx="1578962" cy="0"/>
            </a:xfrm>
            <a:prstGeom prst="straightConnector1">
              <a:avLst/>
            </a:prstGeom>
            <a:ln w="38100">
              <a:solidFill>
                <a:srgbClr val="A5002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37313CC5-6D4F-4131-B613-6B0A7EAE0DA0}"/>
                </a:ext>
              </a:extLst>
            </p:cNvPr>
            <p:cNvSpPr/>
            <p:nvPr/>
          </p:nvSpPr>
          <p:spPr>
            <a:xfrm>
              <a:off x="3510329" y="1741697"/>
              <a:ext cx="1005280" cy="71529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b="1" dirty="0">
                  <a:solidFill>
                    <a:schemeClr val="tx1"/>
                  </a:solidFill>
                </a:rPr>
                <a:t>Azure AD</a:t>
              </a:r>
            </a:p>
            <a:p>
              <a:pPr algn="ctr"/>
              <a:r>
                <a:rPr lang="en-US" sz="900" b="1" dirty="0">
                  <a:solidFill>
                    <a:schemeClr val="tx1"/>
                  </a:solidFill>
                </a:rPr>
                <a:t>Client App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03219574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861569-D2EA-452B-8D51-03BD5EAF3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a custom telemetry layer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FF08A9-27CA-4F3C-B7B9-7FE3134FDB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App-Owns-Data Starter Kit demonstrates adding custom telemetry</a:t>
            </a:r>
          </a:p>
          <a:p>
            <a:pPr lvl="1"/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AppOwnsDataWebApi</a:t>
            </a:r>
            <a:r>
              <a:rPr lang="en-US" dirty="0"/>
              <a:t> exposes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ActivityLog</a:t>
            </a:r>
            <a:r>
              <a:rPr lang="en-US" dirty="0"/>
              <a:t> endpoint</a:t>
            </a:r>
          </a:p>
          <a:p>
            <a:pPr lvl="1"/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AppOwnsDataClient</a:t>
            </a:r>
            <a:r>
              <a:rPr lang="en-US" dirty="0"/>
              <a:t> logs custom events by posting to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ActivityLog</a:t>
            </a:r>
            <a:r>
              <a:rPr lang="en-US" dirty="0"/>
              <a:t> endpoint</a:t>
            </a:r>
          </a:p>
          <a:p>
            <a:pPr lvl="1"/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AppOwnsDataWebApi</a:t>
            </a:r>
            <a:r>
              <a:rPr lang="en-US" dirty="0"/>
              <a:t> records event activity in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AppOwnsDataDB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20B5109-1EF1-4AE9-A0AF-F0BC8CCD46E9}"/>
              </a:ext>
            </a:extLst>
          </p:cNvPr>
          <p:cNvSpPr/>
          <p:nvPr/>
        </p:nvSpPr>
        <p:spPr>
          <a:xfrm>
            <a:off x="1336430" y="3346101"/>
            <a:ext cx="8521003" cy="321547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690A657-EC2C-4985-8F29-62982C630A87}"/>
              </a:ext>
            </a:extLst>
          </p:cNvPr>
          <p:cNvSpPr/>
          <p:nvPr/>
        </p:nvSpPr>
        <p:spPr>
          <a:xfrm>
            <a:off x="7296136" y="3944636"/>
            <a:ext cx="2316836" cy="989387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24" dirty="0">
                <a:latin typeface="Arial Black" panose="020B0A04020102020204" pitchFamily="34" charset="0"/>
              </a:rPr>
              <a:t>AppOwnsDataWebApi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CEB39B41-7DD8-45DC-BE76-0CB4E9AA74EF}"/>
              </a:ext>
            </a:extLst>
          </p:cNvPr>
          <p:cNvSpPr/>
          <p:nvPr/>
        </p:nvSpPr>
        <p:spPr>
          <a:xfrm>
            <a:off x="1484967" y="3944636"/>
            <a:ext cx="2316836" cy="989387"/>
          </a:xfrm>
          <a:prstGeom prst="roundRect">
            <a:avLst/>
          </a:prstGeom>
          <a:solidFill>
            <a:srgbClr val="92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24" dirty="0">
                <a:solidFill>
                  <a:schemeClr val="bg1"/>
                </a:solidFill>
                <a:latin typeface="Arial Black" panose="020B0A04020102020204" pitchFamily="34" charset="0"/>
              </a:rPr>
              <a:t>AppOwnsDataClient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6712B60-1B75-40E2-9F83-ECF47378B6C8}"/>
              </a:ext>
            </a:extLst>
          </p:cNvPr>
          <p:cNvCxnSpPr>
            <a:cxnSpLocks/>
            <a:stCxn id="13" idx="3"/>
            <a:endCxn id="12" idx="1"/>
          </p:cNvCxnSpPr>
          <p:nvPr/>
        </p:nvCxnSpPr>
        <p:spPr>
          <a:xfrm>
            <a:off x="3801803" y="4439330"/>
            <a:ext cx="3494333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920571DC-8825-42BA-AD92-80C15D41662E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536679" y="3552326"/>
            <a:ext cx="2022763" cy="18034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16" name="Flowchart: Magnetic Disk 15">
            <a:extLst>
              <a:ext uri="{FF2B5EF4-FFF2-40B4-BE49-F238E27FC236}">
                <a16:creationId xmlns:a16="http://schemas.microsoft.com/office/drawing/2014/main" id="{4280BBF2-3889-4D56-8C25-A1B21BE04E2F}"/>
              </a:ext>
            </a:extLst>
          </p:cNvPr>
          <p:cNvSpPr/>
          <p:nvPr/>
        </p:nvSpPr>
        <p:spPr>
          <a:xfrm>
            <a:off x="7633707" y="5377838"/>
            <a:ext cx="1697053" cy="989387"/>
          </a:xfrm>
          <a:prstGeom prst="flowChartMagneticDisk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24" dirty="0">
                <a:latin typeface="Arial Black" panose="020B0A04020102020204" pitchFamily="34" charset="0"/>
              </a:rPr>
              <a:t>AppOwnsDataDB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C2D5A21-C340-4B08-A21B-20EEB83AEC0C}"/>
              </a:ext>
            </a:extLst>
          </p:cNvPr>
          <p:cNvCxnSpPr>
            <a:cxnSpLocks/>
          </p:cNvCxnSpPr>
          <p:nvPr/>
        </p:nvCxnSpPr>
        <p:spPr>
          <a:xfrm>
            <a:off x="8482234" y="4930114"/>
            <a:ext cx="0" cy="447724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3939737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DF81C9-CEED-E20F-2E93-416E9C2C28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33CD4D-F694-00EF-CE41-89D3E93035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026906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DF81C9-CEED-E20F-2E93-416E9C2C28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33CD4D-F694-00EF-CE41-89D3E93035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255818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5F895-0FB1-4BE2-995F-1CAC4B7DE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Developer Sample used in This Session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D27F8620-5147-4FFF-A1D6-B0C7C2A2049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523494"/>
          </a:xfrm>
        </p:spPr>
        <p:txBody>
          <a:bodyPr/>
          <a:lstStyle/>
          <a:p>
            <a:r>
              <a:rPr lang="en-US" b="1" dirty="0"/>
              <a:t>App-Owns-Data Starter Kit </a:t>
            </a:r>
          </a:p>
          <a:p>
            <a:pPr lvl="1"/>
            <a:r>
              <a:rPr lang="en-US" dirty="0"/>
              <a:t>Sample App-Owns-Data Starter Project with SPA Architecture</a:t>
            </a:r>
          </a:p>
          <a:p>
            <a:pPr lvl="1"/>
            <a:r>
              <a:rPr lang="en-US" dirty="0"/>
              <a:t>Frontend Client SPA Developed using React, TypeScript, MSAL and Power BI REST API</a:t>
            </a:r>
          </a:p>
          <a:p>
            <a:pPr lvl="1"/>
            <a:r>
              <a:rPr lang="en-US" dirty="0"/>
              <a:t>Backend Web API developed using ASP.NET 6.0</a:t>
            </a:r>
          </a:p>
        </p:txBody>
      </p:sp>
    </p:spTree>
    <p:extLst>
      <p:ext uri="{BB962C8B-B14F-4D97-AF65-F5344CB8AC3E}">
        <p14:creationId xmlns:p14="http://schemas.microsoft.com/office/powerpoint/2010/main" val="152483309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1F5343-117C-43E2-B6A4-3BA97493C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Embedding Data View Model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CE1339-A2FF-4BA3-A170-1D325F34B16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AppOwnsDataWebApi</a:t>
            </a:r>
            <a:r>
              <a:rPr lang="en-US" dirty="0"/>
              <a:t> returns view model to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AppOwnsDataClient</a:t>
            </a:r>
          </a:p>
          <a:p>
            <a:pPr lvl="1"/>
            <a:r>
              <a:rPr lang="en-US" dirty="0"/>
              <a:t>View model contains embedding data for reports and datasets</a:t>
            </a:r>
          </a:p>
          <a:p>
            <a:pPr lvl="1"/>
            <a:r>
              <a:rPr lang="en-US" dirty="0"/>
              <a:t>View model contains embed token used to embed reports</a:t>
            </a:r>
          </a:p>
          <a:p>
            <a:pPr lvl="1"/>
            <a:r>
              <a:rPr lang="en-US" dirty="0"/>
              <a:t>Embed tokens contains set of permissions generated for current user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F33FA1A-4AFB-4B37-A5F2-C1F199B5EA35}"/>
              </a:ext>
            </a:extLst>
          </p:cNvPr>
          <p:cNvSpPr/>
          <p:nvPr/>
        </p:nvSpPr>
        <p:spPr>
          <a:xfrm>
            <a:off x="1266092" y="3300430"/>
            <a:ext cx="8460713" cy="207543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31EBE1F-1257-4EA0-B661-28ECE114A898}"/>
              </a:ext>
            </a:extLst>
          </p:cNvPr>
          <p:cNvSpPr/>
          <p:nvPr/>
        </p:nvSpPr>
        <p:spPr>
          <a:xfrm>
            <a:off x="7225798" y="3861219"/>
            <a:ext cx="2316836" cy="989387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24" dirty="0">
                <a:latin typeface="Arial Black" panose="020B0A04020102020204" pitchFamily="34" charset="0"/>
              </a:rPr>
              <a:t>AppOwnsDataWebApi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BB0FF0B-1E3A-4C36-BC36-B566A295A842}"/>
              </a:ext>
            </a:extLst>
          </p:cNvPr>
          <p:cNvSpPr/>
          <p:nvPr/>
        </p:nvSpPr>
        <p:spPr>
          <a:xfrm>
            <a:off x="1414629" y="3861219"/>
            <a:ext cx="2316836" cy="989387"/>
          </a:xfrm>
          <a:prstGeom prst="roundRect">
            <a:avLst/>
          </a:prstGeom>
          <a:solidFill>
            <a:srgbClr val="92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24" dirty="0">
                <a:solidFill>
                  <a:schemeClr val="bg1"/>
                </a:solidFill>
                <a:latin typeface="Arial Black" panose="020B0A04020102020204" pitchFamily="34" charset="0"/>
              </a:rPr>
              <a:t>AppOwnsDataClient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9669D71-FE04-4C21-B715-5F36A3787B79}"/>
              </a:ext>
            </a:extLst>
          </p:cNvPr>
          <p:cNvCxnSpPr>
            <a:cxnSpLocks/>
            <a:stCxn id="7" idx="3"/>
            <a:endCxn id="6" idx="1"/>
          </p:cNvCxnSpPr>
          <p:nvPr/>
        </p:nvCxnSpPr>
        <p:spPr>
          <a:xfrm>
            <a:off x="3731465" y="4355913"/>
            <a:ext cx="3494333" cy="0"/>
          </a:xfrm>
          <a:prstGeom prst="straightConnector1">
            <a:avLst/>
          </a:prstGeom>
          <a:ln w="57150">
            <a:solidFill>
              <a:srgbClr val="A5002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8CD18046-78C6-4B9A-9D1E-4217B1ED50EE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376213" y="3478748"/>
            <a:ext cx="2150347" cy="175432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42531354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DF81C9-CEED-E20F-2E93-416E9C2C28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33CD4D-F694-00EF-CE41-89D3E93035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317369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7BF15BD-001C-49B3-9A01-B39DEDA47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0A8A0CE-A7DF-4549-ABC9-3E2EC64106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255011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Quick Review of Modern React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App-Owns-Data Application Architecture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Designing a View Model for a Multitenant Application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Designing a Functional Component for Embedding Reports</a:t>
            </a:r>
          </a:p>
          <a:p>
            <a:r>
              <a:rPr lang="en-US" dirty="0"/>
              <a:t>Managing Embed Token Expiration</a:t>
            </a:r>
          </a:p>
          <a:p>
            <a:r>
              <a:rPr lang="en-US" dirty="0"/>
              <a:t>Providing Users with Export-to-File Commands</a:t>
            </a:r>
          </a:p>
          <a:p>
            <a:r>
              <a:rPr lang="en-US" dirty="0"/>
              <a:t>Designing a Self-service Authoring Experience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2344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DF81C9-CEED-E20F-2E93-416E9C2C28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33CD4D-F694-00EF-CE41-89D3E93035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74067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7BF15BD-001C-49B3-9A01-B39DEDA47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0A8A0CE-A7DF-4549-ABC9-3E2EC64106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255011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Quick Review of Modern React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App-Owns-Data Application Architecture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Designing a View Model for a Multitenant Application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Designing a Functional Component for Embedding Reports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Managing Embed Token Expiration</a:t>
            </a:r>
          </a:p>
          <a:p>
            <a:r>
              <a:rPr lang="en-US" dirty="0"/>
              <a:t>Providing Users with Export-to-File Commands</a:t>
            </a:r>
          </a:p>
          <a:p>
            <a:r>
              <a:rPr lang="en-US" dirty="0"/>
              <a:t>Designing a Self-service Authoring Experience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5022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DF81C9-CEED-E20F-2E93-416E9C2C28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33CD4D-F694-00EF-CE41-89D3E93035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520759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7BF15BD-001C-49B3-9A01-B39DEDA47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0A8A0CE-A7DF-4549-ABC9-3E2EC64106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255011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Quick Review of Modern React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App-Owns-Data Application Architecture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Designing a View Model for a Multitenant Application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Designing a Functional Component for Embedding Reports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Managing Embed Token Expiration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Providing Users with Export-to-File Commands</a:t>
            </a:r>
          </a:p>
          <a:p>
            <a:r>
              <a:rPr lang="en-US" dirty="0"/>
              <a:t>Designing a Self-service Authoring Experience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0950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B7D8916-F9B4-4D20-A1B4-2AFB52E685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Exporting Power BI Reports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410A45-7FAA-43DA-AB2C-3E9A0BB52F2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316566"/>
          </a:xfrm>
        </p:spPr>
        <p:txBody>
          <a:bodyPr/>
          <a:lstStyle/>
          <a:p>
            <a:r>
              <a:rPr lang="en-US" b="1" dirty="0" err="1"/>
              <a:t>ExportReportRequest</a:t>
            </a:r>
            <a:r>
              <a:rPr lang="en-US" dirty="0"/>
              <a:t> contains </a:t>
            </a:r>
            <a:r>
              <a:rPr lang="en-US" b="1" dirty="0" err="1"/>
              <a:t>PowerBIReportExportConfiguration</a:t>
            </a:r>
            <a:r>
              <a:rPr lang="en-US" dirty="0"/>
              <a:t> property</a:t>
            </a:r>
          </a:p>
          <a:p>
            <a:pPr lvl="1"/>
            <a:r>
              <a:rPr lang="en-US" dirty="0"/>
              <a:t>Controls whether to include hidden pages</a:t>
            </a:r>
          </a:p>
          <a:p>
            <a:pPr lvl="1"/>
            <a:r>
              <a:rPr lang="en-US" dirty="0"/>
              <a:t>Allows caller to apply filtering during export process</a:t>
            </a:r>
          </a:p>
          <a:p>
            <a:pPr lvl="1"/>
            <a:r>
              <a:rPr lang="en-US" dirty="0"/>
              <a:t>Allows caller to apply a bookmark or bookmark state during export process</a:t>
            </a:r>
          </a:p>
          <a:p>
            <a:pPr lvl="1"/>
            <a:r>
              <a:rPr lang="en-US" dirty="0"/>
              <a:t>Allows caller control to embed entire report, a single page or a single visual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pPr lvl="1"/>
            <a:r>
              <a:rPr lang="en-US" dirty="0"/>
              <a:t>Export configuration data passed to ExportToFileInGroup API as JSON in request body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8964273-B1E8-476F-BF91-E41BD5FA894F}"/>
              </a:ext>
            </a:extLst>
          </p:cNvPr>
          <p:cNvGrpSpPr/>
          <p:nvPr/>
        </p:nvGrpSpPr>
        <p:grpSpPr>
          <a:xfrm>
            <a:off x="1303957" y="3297418"/>
            <a:ext cx="6613713" cy="1776027"/>
            <a:chOff x="1134443" y="3326915"/>
            <a:chExt cx="6928009" cy="1860427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56F68F9-5092-4D5F-8578-C4F99E53F9E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34443" y="3326915"/>
              <a:ext cx="6928009" cy="186042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79282F7-D724-4739-A1E4-BED40C49BD85}"/>
                </a:ext>
              </a:extLst>
            </p:cNvPr>
            <p:cNvSpPr/>
            <p:nvPr/>
          </p:nvSpPr>
          <p:spPr bwMode="auto">
            <a:xfrm>
              <a:off x="1303957" y="3706761"/>
              <a:ext cx="5087011" cy="865239"/>
            </a:xfrm>
            <a:prstGeom prst="rect">
              <a:avLst/>
            </a:prstGeom>
            <a:noFill/>
            <a:ln w="28575">
              <a:solidFill>
                <a:srgbClr val="C00000"/>
              </a:solidFill>
              <a:prstDash val="sysDot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42FB450C-1690-4A13-9541-875F1B90A3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3957" y="5697601"/>
            <a:ext cx="2456688" cy="110642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2961817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3380A8-EA37-4994-868F-578993179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Developer Sample - ExportWithAppOwnsData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86A3F7-CC52-4B97-95BE-CE39753D102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215991"/>
          </a:xfrm>
        </p:spPr>
        <p:txBody>
          <a:bodyPr/>
          <a:lstStyle/>
          <a:p>
            <a:r>
              <a:rPr lang="en-US" dirty="0"/>
              <a:t>Sample application demonstrates exporting reports with App-Owns-Data</a:t>
            </a:r>
          </a:p>
          <a:p>
            <a:pPr lvl="1"/>
            <a:r>
              <a:rPr lang="en-US" dirty="0"/>
              <a:t>All Power BI REST API calls executed as service principal</a:t>
            </a:r>
          </a:p>
          <a:p>
            <a:pPr lvl="1"/>
            <a:r>
              <a:rPr lang="en-US" dirty="0"/>
              <a:t>Solution architecture requires client call from browser to custom Web API</a:t>
            </a:r>
          </a:p>
          <a:p>
            <a:pPr lvl="1"/>
            <a:r>
              <a:rPr lang="en-US" dirty="0"/>
              <a:t>Custom Web API calls Power BI Export API and </a:t>
            </a:r>
            <a:r>
              <a:rPr lang="en-US"/>
              <a:t>returns file </a:t>
            </a:r>
            <a:r>
              <a:rPr lang="en-US" dirty="0"/>
              <a:t>back to browser</a:t>
            </a:r>
          </a:p>
          <a:p>
            <a:pPr lvl="1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52914B3-4BFF-4596-A94C-D2EDD39785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0581"/>
          <a:stretch/>
        </p:blipFill>
        <p:spPr>
          <a:xfrm>
            <a:off x="4200737" y="3302829"/>
            <a:ext cx="7915061" cy="3045975"/>
          </a:xfrm>
          <a:prstGeom prst="rect">
            <a:avLst/>
          </a:prstGeom>
          <a:ln w="12700">
            <a:solidFill>
              <a:schemeClr val="tx1">
                <a:lumMod val="50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6031974-F0AA-441F-A79C-B97DC338CA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7031" y="3302830"/>
            <a:ext cx="2584606" cy="3045974"/>
          </a:xfrm>
          <a:prstGeom prst="rect">
            <a:avLst/>
          </a:prstGeom>
          <a:ln w="12700"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52172142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EC27B7-5068-4F6F-9EE9-85FD4B59BA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Capturing Bookmark State and Active Page Name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8DFE14-1096-4288-AC7B-65A542621F2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769715"/>
          </a:xfrm>
        </p:spPr>
        <p:txBody>
          <a:bodyPr/>
          <a:lstStyle/>
          <a:p>
            <a:r>
              <a:rPr lang="en-US" dirty="0"/>
              <a:t>Custom bookmarks can be capture using Power BI JavaScript API</a:t>
            </a:r>
          </a:p>
          <a:p>
            <a:pPr lvl="1"/>
            <a:r>
              <a:rPr lang="en-US" dirty="0"/>
              <a:t>Bookmark can be captured dynamically using </a:t>
            </a:r>
            <a:r>
              <a:rPr lang="en-US" b="1" dirty="0" err="1"/>
              <a:t>bookmarkManager.capture</a:t>
            </a:r>
            <a:r>
              <a:rPr lang="en-US" b="1" dirty="0"/>
              <a:t>()</a:t>
            </a:r>
          </a:p>
          <a:p>
            <a:pPr lvl="1"/>
            <a:r>
              <a:rPr lang="en-US" dirty="0"/>
              <a:t>Captured bookmark hold current filter settings applied by user</a:t>
            </a:r>
          </a:p>
          <a:p>
            <a:pPr lvl="1"/>
            <a:r>
              <a:rPr lang="en-US" dirty="0"/>
              <a:t>Custom bookmark state can be used to retain filter setting during export job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933227-9449-4771-AD4B-2D6B88A050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2081" y="3231791"/>
            <a:ext cx="7760745" cy="328198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050631304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7BF15BD-001C-49B3-9A01-B39DEDA47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0A8A0CE-A7DF-4549-ABC9-3E2EC64106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255011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Quick Review of Modern React</a:t>
            </a:r>
          </a:p>
          <a:p>
            <a:r>
              <a:rPr lang="en-US" dirty="0"/>
              <a:t>App-Owns-Data Application Architecture</a:t>
            </a:r>
          </a:p>
          <a:p>
            <a:r>
              <a:rPr lang="en-US" dirty="0"/>
              <a:t>Designing a View Model for a Multitenant Application</a:t>
            </a:r>
          </a:p>
          <a:p>
            <a:r>
              <a:rPr lang="en-US" dirty="0"/>
              <a:t>Designing a Functional Component for Embedding Reports</a:t>
            </a:r>
          </a:p>
          <a:p>
            <a:r>
              <a:rPr lang="en-US" dirty="0"/>
              <a:t>Managing Embed Token Expiration</a:t>
            </a:r>
          </a:p>
          <a:p>
            <a:r>
              <a:rPr lang="en-US" dirty="0"/>
              <a:t>Providing Users with Export-to-File Commands</a:t>
            </a:r>
          </a:p>
          <a:p>
            <a:r>
              <a:rPr lang="en-US" dirty="0"/>
              <a:t>Designing a Self-service Authoring Experience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308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FC21D-0CF5-4770-BB92-26847C1E4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App-Owns-Data Export Sample Architecture</a:t>
            </a:r>
          </a:p>
        </p:txBody>
      </p:sp>
      <p:sp>
        <p:nvSpPr>
          <p:cNvPr id="3" name="Flowchart: Process 2">
            <a:extLst>
              <a:ext uri="{FF2B5EF4-FFF2-40B4-BE49-F238E27FC236}">
                <a16:creationId xmlns:a16="http://schemas.microsoft.com/office/drawing/2014/main" id="{71A1A17F-FAE7-4007-949E-610ABCDC797C}"/>
              </a:ext>
            </a:extLst>
          </p:cNvPr>
          <p:cNvSpPr/>
          <p:nvPr/>
        </p:nvSpPr>
        <p:spPr bwMode="auto">
          <a:xfrm>
            <a:off x="746235" y="1156136"/>
            <a:ext cx="3175422" cy="5136509"/>
          </a:xfrm>
          <a:prstGeom prst="flowChartProcess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JavaScript Code </a:t>
            </a: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running in Browser</a:t>
            </a:r>
          </a:p>
        </p:txBody>
      </p:sp>
      <p:sp>
        <p:nvSpPr>
          <p:cNvPr id="5" name="Flowchart: Process 4">
            <a:extLst>
              <a:ext uri="{FF2B5EF4-FFF2-40B4-BE49-F238E27FC236}">
                <a16:creationId xmlns:a16="http://schemas.microsoft.com/office/drawing/2014/main" id="{1062A0E5-1FC6-4CA7-8921-7568E6E7C2E3}"/>
              </a:ext>
            </a:extLst>
          </p:cNvPr>
          <p:cNvSpPr/>
          <p:nvPr/>
        </p:nvSpPr>
        <p:spPr bwMode="auto">
          <a:xfrm>
            <a:off x="4548384" y="1190776"/>
            <a:ext cx="3279620" cy="4974050"/>
          </a:xfrm>
          <a:prstGeom prst="flowChartProcess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C# code running in</a:t>
            </a: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Custom Web API</a:t>
            </a: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Flowchart: Process 6">
            <a:extLst>
              <a:ext uri="{FF2B5EF4-FFF2-40B4-BE49-F238E27FC236}">
                <a16:creationId xmlns:a16="http://schemas.microsoft.com/office/drawing/2014/main" id="{8DC9A833-5111-4078-9FB4-B0D9D51A31E1}"/>
              </a:ext>
            </a:extLst>
          </p:cNvPr>
          <p:cNvSpPr/>
          <p:nvPr/>
        </p:nvSpPr>
        <p:spPr bwMode="auto">
          <a:xfrm>
            <a:off x="8409952" y="1190776"/>
            <a:ext cx="3175422" cy="4974050"/>
          </a:xfrm>
          <a:prstGeom prst="flowChartProcess">
            <a:avLst/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Power BI REST API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F1BEC8CF-B5AD-4CDF-80B4-A8B0BE65934C}"/>
              </a:ext>
            </a:extLst>
          </p:cNvPr>
          <p:cNvSpPr/>
          <p:nvPr/>
        </p:nvSpPr>
        <p:spPr bwMode="auto">
          <a:xfrm flipH="1">
            <a:off x="6821702" y="3959401"/>
            <a:ext cx="3279621" cy="455766"/>
          </a:xfrm>
          <a:prstGeom prst="rightArrow">
            <a:avLst>
              <a:gd name="adj1" fmla="val 67959"/>
              <a:gd name="adj2" fmla="val 91798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b="1" dirty="0">
                <a:solidFill>
                  <a:srgbClr val="760000"/>
                </a:solidFill>
              </a:rPr>
              <a:t>GetExportToFileStatusInGroup</a:t>
            </a:r>
            <a:endParaRPr lang="en-US" sz="1200" b="1" dirty="0">
              <a:solidFill>
                <a:srgbClr val="760000"/>
              </a:soli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99BB2EE-7A52-4E70-B2AA-4741703189E6}"/>
              </a:ext>
            </a:extLst>
          </p:cNvPr>
          <p:cNvGrpSpPr/>
          <p:nvPr/>
        </p:nvGrpSpPr>
        <p:grpSpPr>
          <a:xfrm>
            <a:off x="5779211" y="5148494"/>
            <a:ext cx="4218452" cy="826167"/>
            <a:chOff x="5779211" y="5148494"/>
            <a:chExt cx="4218452" cy="826167"/>
          </a:xfrm>
        </p:grpSpPr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52066D20-FE10-4943-BCF6-FA70DABF5BDB}"/>
                </a:ext>
              </a:extLst>
            </p:cNvPr>
            <p:cNvSpPr/>
            <p:nvPr/>
          </p:nvSpPr>
          <p:spPr bwMode="auto">
            <a:xfrm flipH="1">
              <a:off x="6848703" y="5393645"/>
              <a:ext cx="3148960" cy="455766"/>
            </a:xfrm>
            <a:prstGeom prst="rightArrow">
              <a:avLst>
                <a:gd name="adj1" fmla="val 67959"/>
                <a:gd name="adj2" fmla="val 83438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rgbClr val="760000"/>
                  </a:solidFill>
                  <a:ea typeface="Segoe UI" pitchFamily="34" charset="0"/>
                  <a:cs typeface="Segoe UI" pitchFamily="34" charset="0"/>
                </a:rPr>
                <a:t>GetFileOfExportToFileInGroup</a:t>
              </a:r>
            </a:p>
          </p:txBody>
        </p:sp>
        <p:sp>
          <p:nvSpPr>
            <p:cNvPr id="24" name="Rectangle: Folded Corner 23">
              <a:extLst>
                <a:ext uri="{FF2B5EF4-FFF2-40B4-BE49-F238E27FC236}">
                  <a16:creationId xmlns:a16="http://schemas.microsoft.com/office/drawing/2014/main" id="{CBF9EE30-B286-4F63-A724-E10CF73E1C67}"/>
                </a:ext>
              </a:extLst>
            </p:cNvPr>
            <p:cNvSpPr/>
            <p:nvPr/>
          </p:nvSpPr>
          <p:spPr bwMode="auto">
            <a:xfrm>
              <a:off x="5779211" y="5148494"/>
              <a:ext cx="975088" cy="826167"/>
            </a:xfrm>
            <a:prstGeom prst="foldedCorner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9144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400" b="1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Exported</a:t>
              </a:r>
            </a:p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400" b="1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File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7EB86E6-265C-4D1D-B844-2FB55D1E67D6}"/>
              </a:ext>
            </a:extLst>
          </p:cNvPr>
          <p:cNvGrpSpPr/>
          <p:nvPr/>
        </p:nvGrpSpPr>
        <p:grpSpPr>
          <a:xfrm>
            <a:off x="1772060" y="5142270"/>
            <a:ext cx="3614011" cy="826167"/>
            <a:chOff x="1772060" y="5142270"/>
            <a:chExt cx="3614011" cy="826167"/>
          </a:xfrm>
        </p:grpSpPr>
        <p:sp>
          <p:nvSpPr>
            <p:cNvPr id="19" name="Arrow: Right 18">
              <a:extLst>
                <a:ext uri="{FF2B5EF4-FFF2-40B4-BE49-F238E27FC236}">
                  <a16:creationId xmlns:a16="http://schemas.microsoft.com/office/drawing/2014/main" id="{8A5B81EC-C8CC-4270-9A78-009D440DB8B5}"/>
                </a:ext>
              </a:extLst>
            </p:cNvPr>
            <p:cNvSpPr/>
            <p:nvPr/>
          </p:nvSpPr>
          <p:spPr bwMode="auto">
            <a:xfrm flipH="1">
              <a:off x="2865891" y="5327470"/>
              <a:ext cx="2520180" cy="455766"/>
            </a:xfrm>
            <a:prstGeom prst="rightArrow">
              <a:avLst>
                <a:gd name="adj1" fmla="val 67959"/>
                <a:gd name="adj2" fmla="val 91798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rgbClr val="760000"/>
                  </a:solidFill>
                  <a:ea typeface="Segoe UI" pitchFamily="34" charset="0"/>
                  <a:cs typeface="Segoe UI" pitchFamily="34" charset="0"/>
                </a:rPr>
                <a:t>ExportFile API Response</a:t>
              </a:r>
              <a:endParaRPr lang="en-US" sz="1100" b="1" dirty="0">
                <a:solidFill>
                  <a:srgbClr val="760000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6" name="Rectangle: Folded Corner 25">
              <a:extLst>
                <a:ext uri="{FF2B5EF4-FFF2-40B4-BE49-F238E27FC236}">
                  <a16:creationId xmlns:a16="http://schemas.microsoft.com/office/drawing/2014/main" id="{31C4C694-C0FB-4EC4-AA5F-373DE313C54A}"/>
                </a:ext>
              </a:extLst>
            </p:cNvPr>
            <p:cNvSpPr/>
            <p:nvPr/>
          </p:nvSpPr>
          <p:spPr bwMode="auto">
            <a:xfrm>
              <a:off x="1772060" y="5142270"/>
              <a:ext cx="975088" cy="826167"/>
            </a:xfrm>
            <a:prstGeom prst="foldedCorner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9144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400" b="1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Exported</a:t>
              </a:r>
            </a:p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400" b="1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File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096BFD0-241C-43F7-9A41-F818C451D84F}"/>
              </a:ext>
            </a:extLst>
          </p:cNvPr>
          <p:cNvGrpSpPr/>
          <p:nvPr/>
        </p:nvGrpSpPr>
        <p:grpSpPr>
          <a:xfrm>
            <a:off x="6382396" y="2660841"/>
            <a:ext cx="4960726" cy="862519"/>
            <a:chOff x="6382396" y="2660841"/>
            <a:chExt cx="4960726" cy="862519"/>
          </a:xfrm>
        </p:grpSpPr>
        <p:sp>
          <p:nvSpPr>
            <p:cNvPr id="15" name="Arrow: Right 14">
              <a:extLst>
                <a:ext uri="{FF2B5EF4-FFF2-40B4-BE49-F238E27FC236}">
                  <a16:creationId xmlns:a16="http://schemas.microsoft.com/office/drawing/2014/main" id="{C24BD248-0730-4D39-B0CF-0A9D5577E2FC}"/>
                </a:ext>
              </a:extLst>
            </p:cNvPr>
            <p:cNvSpPr/>
            <p:nvPr/>
          </p:nvSpPr>
          <p:spPr bwMode="auto">
            <a:xfrm>
              <a:off x="6382396" y="2914200"/>
              <a:ext cx="2520180" cy="455766"/>
            </a:xfrm>
            <a:prstGeom prst="rightArrow">
              <a:avLst>
                <a:gd name="adj1" fmla="val 67959"/>
                <a:gd name="adj2" fmla="val 91798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rgbClr val="760000"/>
                  </a:solidFill>
                  <a:ea typeface="Segoe UI" pitchFamily="34" charset="0"/>
                  <a:cs typeface="Segoe UI" pitchFamily="34" charset="0"/>
                </a:rPr>
                <a:t>ExportToFileInGroup</a:t>
              </a:r>
              <a:endParaRPr lang="en-US" sz="1100" b="1" dirty="0">
                <a:solidFill>
                  <a:srgbClr val="760000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EC338992-A7B1-4005-A359-438CB6D885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902576" y="2660841"/>
              <a:ext cx="2440546" cy="86251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3277221F-80C7-4174-BDF7-8A572A2AA510}"/>
              </a:ext>
            </a:extLst>
          </p:cNvPr>
          <p:cNvGrpSpPr/>
          <p:nvPr/>
        </p:nvGrpSpPr>
        <p:grpSpPr>
          <a:xfrm>
            <a:off x="1916421" y="2138814"/>
            <a:ext cx="5467605" cy="621753"/>
            <a:chOff x="1916421" y="2138814"/>
            <a:chExt cx="5467605" cy="621753"/>
          </a:xfrm>
        </p:grpSpPr>
        <p:sp>
          <p:nvSpPr>
            <p:cNvPr id="17" name="Arrow: Right 16">
              <a:extLst>
                <a:ext uri="{FF2B5EF4-FFF2-40B4-BE49-F238E27FC236}">
                  <a16:creationId xmlns:a16="http://schemas.microsoft.com/office/drawing/2014/main" id="{70B53B1D-BCD3-47AA-8D11-183748BD253E}"/>
                </a:ext>
              </a:extLst>
            </p:cNvPr>
            <p:cNvSpPr/>
            <p:nvPr/>
          </p:nvSpPr>
          <p:spPr bwMode="auto">
            <a:xfrm>
              <a:off x="1916421" y="2225151"/>
              <a:ext cx="3175422" cy="455766"/>
            </a:xfrm>
            <a:prstGeom prst="rightArrow">
              <a:avLst>
                <a:gd name="adj1" fmla="val 67959"/>
                <a:gd name="adj2" fmla="val 91798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rgbClr val="760000"/>
                  </a:solidFill>
                  <a:ea typeface="Segoe UI" pitchFamily="34" charset="0"/>
                  <a:cs typeface="Segoe UI" pitchFamily="34" charset="0"/>
                </a:rPr>
                <a:t>ExportFile – Custom Web API</a:t>
              </a:r>
              <a:endParaRPr lang="en-US" sz="1100" b="1" dirty="0">
                <a:solidFill>
                  <a:srgbClr val="760000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B261FD51-4AE7-4CC6-BF81-AECEE3FE862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20346" b="11247"/>
            <a:stretch/>
          </p:blipFill>
          <p:spPr>
            <a:xfrm>
              <a:off x="5091843" y="2138814"/>
              <a:ext cx="2292183" cy="62175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4" name="Arrow: Down 3">
            <a:extLst>
              <a:ext uri="{FF2B5EF4-FFF2-40B4-BE49-F238E27FC236}">
                <a16:creationId xmlns:a16="http://schemas.microsoft.com/office/drawing/2014/main" id="{8706E113-A932-4C10-B99D-4A89F9F556F9}"/>
              </a:ext>
            </a:extLst>
          </p:cNvPr>
          <p:cNvSpPr/>
          <p:nvPr/>
        </p:nvSpPr>
        <p:spPr bwMode="auto">
          <a:xfrm>
            <a:off x="5455468" y="2774717"/>
            <a:ext cx="1567544" cy="2268422"/>
          </a:xfrm>
          <a:prstGeom prst="downArrow">
            <a:avLst>
              <a:gd name="adj1" fmla="val 73669"/>
              <a:gd name="adj2" fmla="val 28469"/>
            </a:avLst>
          </a:prstGeom>
          <a:solidFill>
            <a:schemeClr val="accent1"/>
          </a:solidFill>
          <a:ln>
            <a:solidFill>
              <a:schemeClr val="tx1">
                <a:lumMod val="5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00" b="1" dirty="0">
                <a:solidFill>
                  <a:srgbClr val="760000"/>
                </a:solidFill>
                <a:ea typeface="Segoe UI" pitchFamily="34" charset="0"/>
                <a:cs typeface="Segoe UI" pitchFamily="34" charset="0"/>
              </a:rPr>
              <a:t>synchronous </a:t>
            </a: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00" b="1" dirty="0">
                <a:solidFill>
                  <a:srgbClr val="760000"/>
                </a:solidFill>
                <a:ea typeface="Segoe UI" pitchFamily="34" charset="0"/>
                <a:cs typeface="Segoe UI" pitchFamily="34" charset="0"/>
              </a:rPr>
              <a:t>blocking call</a:t>
            </a:r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3F277D5E-3B30-4066-BEDF-9E1EF254CE24}"/>
              </a:ext>
            </a:extLst>
          </p:cNvPr>
          <p:cNvSpPr/>
          <p:nvPr/>
        </p:nvSpPr>
        <p:spPr bwMode="auto">
          <a:xfrm>
            <a:off x="9311147" y="3523360"/>
            <a:ext cx="1666939" cy="1618911"/>
          </a:xfrm>
          <a:prstGeom prst="downArrow">
            <a:avLst>
              <a:gd name="adj1" fmla="val 73669"/>
              <a:gd name="adj2" fmla="val 29096"/>
            </a:avLst>
          </a:prstGeom>
          <a:solidFill>
            <a:schemeClr val="bg2">
              <a:lumMod val="85000"/>
            </a:schemeClr>
          </a:solidFill>
          <a:ln>
            <a:solidFill>
              <a:schemeClr val="tx1">
                <a:lumMod val="5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00" b="1" dirty="0">
                <a:solidFill>
                  <a:srgbClr val="760000"/>
                </a:solidFill>
                <a:ea typeface="Segoe UI" pitchFamily="34" charset="0"/>
                <a:cs typeface="Segoe UI" pitchFamily="34" charset="0"/>
              </a:rPr>
              <a:t>asynchronous </a:t>
            </a: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00" b="1" dirty="0">
                <a:solidFill>
                  <a:srgbClr val="760000"/>
                </a:solidFill>
                <a:ea typeface="Segoe UI" pitchFamily="34" charset="0"/>
                <a:cs typeface="Segoe UI" pitchFamily="34" charset="0"/>
              </a:rPr>
              <a:t>non blocking call</a:t>
            </a:r>
          </a:p>
        </p:txBody>
      </p:sp>
      <p:sp>
        <p:nvSpPr>
          <p:cNvPr id="22" name="Rectangle: Folded Corner 21">
            <a:extLst>
              <a:ext uri="{FF2B5EF4-FFF2-40B4-BE49-F238E27FC236}">
                <a16:creationId xmlns:a16="http://schemas.microsoft.com/office/drawing/2014/main" id="{013306E4-837D-4708-8332-8F901ECA3D5F}"/>
              </a:ext>
            </a:extLst>
          </p:cNvPr>
          <p:cNvSpPr/>
          <p:nvPr/>
        </p:nvSpPr>
        <p:spPr bwMode="auto">
          <a:xfrm>
            <a:off x="9689327" y="5214051"/>
            <a:ext cx="975088" cy="826167"/>
          </a:xfrm>
          <a:prstGeom prst="foldedCorner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9144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Exported</a:t>
            </a: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File</a:t>
            </a:r>
          </a:p>
        </p:txBody>
      </p:sp>
    </p:spTree>
    <p:extLst>
      <p:ext uri="{BB962C8B-B14F-4D97-AF65-F5344CB8AC3E}">
        <p14:creationId xmlns:p14="http://schemas.microsoft.com/office/powerpoint/2010/main" val="406234095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4" grpId="0" animBg="1"/>
      <p:bldP spid="6" grpId="0" animBg="1"/>
      <p:bldP spid="22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19C479-8757-4B49-91EA-BBB2D7F5C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Exporting a Single Page using Bookmark State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AD2D31-F033-48A0-922F-DF9090D9F2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877163"/>
          </a:xfrm>
        </p:spPr>
        <p:txBody>
          <a:bodyPr/>
          <a:lstStyle/>
          <a:p>
            <a:r>
              <a:rPr lang="en-US" dirty="0"/>
              <a:t>Custom bookmarks make it possible to retain current slicer settings</a:t>
            </a:r>
          </a:p>
          <a:p>
            <a:pPr lvl="1"/>
            <a:r>
              <a:rPr lang="en-US" dirty="0"/>
              <a:t>Allows for submitting exporting job with same filtering in current report or page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A4EE7CA-5B7F-44FE-8642-243D3B1BF4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1203" y="2445410"/>
            <a:ext cx="7387922" cy="2461096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66306F88-DD2E-4BAD-A4B4-4EBA88094D90}"/>
              </a:ext>
            </a:extLst>
          </p:cNvPr>
          <p:cNvGrpSpPr/>
          <p:nvPr/>
        </p:nvGrpSpPr>
        <p:grpSpPr>
          <a:xfrm>
            <a:off x="579795" y="5183446"/>
            <a:ext cx="11228747" cy="1472993"/>
            <a:chOff x="579795" y="5183446"/>
            <a:chExt cx="11228747" cy="1472993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70DEE8E-6E39-41CF-98B9-6880583DD6CF}"/>
                </a:ext>
              </a:extLst>
            </p:cNvPr>
            <p:cNvSpPr/>
            <p:nvPr/>
          </p:nvSpPr>
          <p:spPr bwMode="auto">
            <a:xfrm>
              <a:off x="579795" y="5183446"/>
              <a:ext cx="11228747" cy="1472993"/>
            </a:xfrm>
            <a:prstGeom prst="rect">
              <a:avLst/>
            </a:prstGeom>
            <a:solidFill>
              <a:schemeClr val="bg2">
                <a:lumMod val="95000"/>
              </a:schemeClr>
            </a:solidFill>
            <a:ln>
              <a:solidFill>
                <a:schemeClr val="tx1">
                  <a:lumMod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" name="Flowchart: Process 3">
              <a:extLst>
                <a:ext uri="{FF2B5EF4-FFF2-40B4-BE49-F238E27FC236}">
                  <a16:creationId xmlns:a16="http://schemas.microsoft.com/office/drawing/2014/main" id="{F1F4EF8A-EDD9-4D1C-8DA8-9195DA9D5421}"/>
                </a:ext>
              </a:extLst>
            </p:cNvPr>
            <p:cNvSpPr/>
            <p:nvPr/>
          </p:nvSpPr>
          <p:spPr bwMode="auto">
            <a:xfrm>
              <a:off x="758003" y="5368578"/>
              <a:ext cx="1487928" cy="1036458"/>
            </a:xfrm>
            <a:prstGeom prst="flowChartProcess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JavaScript</a:t>
              </a:r>
            </a:p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running in Browser</a:t>
              </a:r>
            </a:p>
          </p:txBody>
        </p:sp>
        <p:sp>
          <p:nvSpPr>
            <p:cNvPr id="5" name="Flowchart: Process 4">
              <a:extLst>
                <a:ext uri="{FF2B5EF4-FFF2-40B4-BE49-F238E27FC236}">
                  <a16:creationId xmlns:a16="http://schemas.microsoft.com/office/drawing/2014/main" id="{3A0DBAE5-F06A-40EA-B2A1-3D40F766A69A}"/>
                </a:ext>
              </a:extLst>
            </p:cNvPr>
            <p:cNvSpPr/>
            <p:nvPr/>
          </p:nvSpPr>
          <p:spPr bwMode="auto">
            <a:xfrm>
              <a:off x="5083026" y="5401359"/>
              <a:ext cx="1266422" cy="1003677"/>
            </a:xfrm>
            <a:prstGeom prst="flowChartProcess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Custom Web API</a:t>
              </a:r>
            </a:p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" name="Flowchart: Process 5">
              <a:extLst>
                <a:ext uri="{FF2B5EF4-FFF2-40B4-BE49-F238E27FC236}">
                  <a16:creationId xmlns:a16="http://schemas.microsoft.com/office/drawing/2014/main" id="{04327B4C-B91E-48F7-B9E7-71E286881FEF}"/>
                </a:ext>
              </a:extLst>
            </p:cNvPr>
            <p:cNvSpPr/>
            <p:nvPr/>
          </p:nvSpPr>
          <p:spPr bwMode="auto">
            <a:xfrm>
              <a:off x="9568018" y="5401359"/>
              <a:ext cx="2022074" cy="1003677"/>
            </a:xfrm>
            <a:prstGeom prst="flowChartProcess">
              <a:avLst/>
            </a:prstGeom>
            <a:solidFill>
              <a:schemeClr val="accent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Power BI REST API</a:t>
              </a:r>
            </a:p>
          </p:txBody>
        </p:sp>
        <p:sp>
          <p:nvSpPr>
            <p:cNvPr id="7" name="Arrow: Right 6">
              <a:extLst>
                <a:ext uri="{FF2B5EF4-FFF2-40B4-BE49-F238E27FC236}">
                  <a16:creationId xmlns:a16="http://schemas.microsoft.com/office/drawing/2014/main" id="{F597F0F4-0BF7-49D8-8223-10FD37D7305D}"/>
                </a:ext>
              </a:extLst>
            </p:cNvPr>
            <p:cNvSpPr/>
            <p:nvPr/>
          </p:nvSpPr>
          <p:spPr bwMode="auto">
            <a:xfrm>
              <a:off x="2234894" y="5813862"/>
              <a:ext cx="2796297" cy="254696"/>
            </a:xfrm>
            <a:prstGeom prst="rightArrow">
              <a:avLst/>
            </a:prstGeom>
            <a:solidFill>
              <a:schemeClr val="accent1"/>
            </a:solidFill>
            <a:ln>
              <a:solidFill>
                <a:schemeClr val="tx1">
                  <a:lumMod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29A4BD73-BF76-4B86-8173-9D89ED18E74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77518" y="5605598"/>
              <a:ext cx="2189151" cy="62195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3" name="Arrow: Right 12">
              <a:extLst>
                <a:ext uri="{FF2B5EF4-FFF2-40B4-BE49-F238E27FC236}">
                  <a16:creationId xmlns:a16="http://schemas.microsoft.com/office/drawing/2014/main" id="{5D51486F-2F05-4CB1-BC07-22C1C1D8DAA5}"/>
                </a:ext>
              </a:extLst>
            </p:cNvPr>
            <p:cNvSpPr/>
            <p:nvPr/>
          </p:nvSpPr>
          <p:spPr bwMode="auto">
            <a:xfrm>
              <a:off x="6401282" y="5735738"/>
              <a:ext cx="3127407" cy="332820"/>
            </a:xfrm>
            <a:prstGeom prst="rightArrow">
              <a:avLst/>
            </a:prstGeom>
            <a:solidFill>
              <a:schemeClr val="accent1"/>
            </a:solidFill>
            <a:ln>
              <a:solidFill>
                <a:schemeClr val="tx1">
                  <a:lumMod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29C2DB8-5444-4013-AFEF-F19315267D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17351" y="5414737"/>
              <a:ext cx="2487493" cy="99029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14" name="Arrow: Down 13">
            <a:extLst>
              <a:ext uri="{FF2B5EF4-FFF2-40B4-BE49-F238E27FC236}">
                <a16:creationId xmlns:a16="http://schemas.microsoft.com/office/drawing/2014/main" id="{1646FE88-7957-4018-87A3-B438AA261521}"/>
              </a:ext>
            </a:extLst>
          </p:cNvPr>
          <p:cNvSpPr/>
          <p:nvPr/>
        </p:nvSpPr>
        <p:spPr bwMode="auto">
          <a:xfrm>
            <a:off x="5622366" y="2151681"/>
            <a:ext cx="619432" cy="608530"/>
          </a:xfrm>
          <a:prstGeom prst="downArrow">
            <a:avLst/>
          </a:prstGeom>
          <a:solidFill>
            <a:schemeClr val="accent1"/>
          </a:solidFill>
          <a:ln>
            <a:solidFill>
              <a:schemeClr val="tx1">
                <a:lumMod val="5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B7744D0-0E40-40E0-A833-6D3C42AE2DC7}"/>
              </a:ext>
            </a:extLst>
          </p:cNvPr>
          <p:cNvGrpSpPr/>
          <p:nvPr/>
        </p:nvGrpSpPr>
        <p:grpSpPr>
          <a:xfrm>
            <a:off x="6343034" y="2399398"/>
            <a:ext cx="5293309" cy="1306488"/>
            <a:chOff x="6343034" y="2399398"/>
            <a:chExt cx="5293309" cy="1306488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4501D9B7-F49D-4B9F-8C52-6B85742BE4D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361544" y="2399398"/>
              <a:ext cx="2274799" cy="1306488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sp>
          <p:nvSpPr>
            <p:cNvPr id="17" name="Arrow: Right 16">
              <a:extLst>
                <a:ext uri="{FF2B5EF4-FFF2-40B4-BE49-F238E27FC236}">
                  <a16:creationId xmlns:a16="http://schemas.microsoft.com/office/drawing/2014/main" id="{84411B93-F812-4DF8-96E4-A3736E355A7D}"/>
                </a:ext>
              </a:extLst>
            </p:cNvPr>
            <p:cNvSpPr/>
            <p:nvPr/>
          </p:nvSpPr>
          <p:spPr bwMode="auto">
            <a:xfrm>
              <a:off x="6343034" y="2760211"/>
              <a:ext cx="2851355" cy="297037"/>
            </a:xfrm>
            <a:prstGeom prst="rightArrow">
              <a:avLst/>
            </a:prstGeom>
            <a:solidFill>
              <a:schemeClr val="accent1"/>
            </a:solidFill>
            <a:ln>
              <a:solidFill>
                <a:schemeClr val="tx1">
                  <a:lumMod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7696902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D0AB35-4A4E-4511-B5BD-1F3F94478FD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13877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Embedded paginated reports display Export menu </a:t>
            </a:r>
          </a:p>
          <a:p>
            <a:pPr marL="404813" lvl="1" indent="0">
              <a:buNone/>
            </a:pPr>
            <a:r>
              <a:rPr lang="en-US" dirty="0"/>
              <a:t>User can use </a:t>
            </a:r>
            <a:r>
              <a:rPr lang="en-US" b="1" dirty="0"/>
              <a:t>Export</a:t>
            </a:r>
            <a:r>
              <a:rPr lang="en-US" dirty="0"/>
              <a:t> menu to download export by hand in any available format</a:t>
            </a:r>
          </a:p>
          <a:p>
            <a:pPr marL="404813" lvl="1" indent="0">
              <a:buNone/>
            </a:pPr>
            <a:r>
              <a:rPr lang="en-US" dirty="0"/>
              <a:t>No need to include custom web API as with exporting Power BI report with App-Owns-Data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444170-0F61-492D-B430-1EC5E72BCC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18"/>
          <a:stretch/>
        </p:blipFill>
        <p:spPr>
          <a:xfrm>
            <a:off x="585968" y="2513522"/>
            <a:ext cx="5591348" cy="377023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6A6C131D-23BE-4A5A-88BA-55BC123D83A7}"/>
              </a:ext>
            </a:extLst>
          </p:cNvPr>
          <p:cNvSpPr/>
          <p:nvPr/>
        </p:nvSpPr>
        <p:spPr bwMode="auto">
          <a:xfrm flipH="1">
            <a:off x="2341757" y="3009545"/>
            <a:ext cx="966950" cy="464568"/>
          </a:xfrm>
          <a:prstGeom prst="rightArrow">
            <a:avLst>
              <a:gd name="adj1" fmla="val 50000"/>
              <a:gd name="adj2" fmla="val 97510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95A361-14A8-4ABD-84F1-4BCCF5AC3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App-Owns-Data Embedding with Paginated Reports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CFD5C1-CE6F-4DCA-B05C-B6AEFBCD92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544" y="2513522"/>
            <a:ext cx="5673192" cy="383946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989605E2-0E46-4042-A302-17AF95A5AAD3}"/>
              </a:ext>
            </a:extLst>
          </p:cNvPr>
          <p:cNvSpPr/>
          <p:nvPr/>
        </p:nvSpPr>
        <p:spPr bwMode="auto">
          <a:xfrm flipH="1">
            <a:off x="3308707" y="5187389"/>
            <a:ext cx="966950" cy="464568"/>
          </a:xfrm>
          <a:prstGeom prst="rightArrow">
            <a:avLst>
              <a:gd name="adj1" fmla="val 50000"/>
              <a:gd name="adj2" fmla="val 97510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523CC0F3-84E2-461E-A690-5A77857F465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508266" y="3454022"/>
          <a:ext cx="4357335" cy="27459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8633520" imgH="5440680" progId="Paint.Picture">
                  <p:embed/>
                </p:oleObj>
              </mc:Choice>
              <mc:Fallback>
                <p:oleObj name="Bitmap Image" r:id="rId4" imgW="8633520" imgH="5440680" progId="Paint.Picture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523CC0F3-84E2-461E-A690-5A77857F465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508266" y="3454022"/>
                        <a:ext cx="4357335" cy="2745970"/>
                      </a:xfrm>
                      <a:prstGeom prst="rect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Arrow: Right 9">
            <a:extLst>
              <a:ext uri="{FF2B5EF4-FFF2-40B4-BE49-F238E27FC236}">
                <a16:creationId xmlns:a16="http://schemas.microsoft.com/office/drawing/2014/main" id="{023863C7-73E4-4E9B-B18E-841E3821BF50}"/>
              </a:ext>
            </a:extLst>
          </p:cNvPr>
          <p:cNvSpPr/>
          <p:nvPr/>
        </p:nvSpPr>
        <p:spPr bwMode="auto">
          <a:xfrm>
            <a:off x="6454576" y="4594723"/>
            <a:ext cx="1391565" cy="464568"/>
          </a:xfrm>
          <a:prstGeom prst="rightArrow">
            <a:avLst>
              <a:gd name="adj1" fmla="val 50000"/>
              <a:gd name="adj2" fmla="val 97510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833305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7" grpId="0" animBg="1"/>
      <p:bldP spid="10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DF81C9-CEED-E20F-2E93-416E9C2C28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33CD4D-F694-00EF-CE41-89D3E93035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0477758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7BF15BD-001C-49B3-9A01-B39DEDA47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0A8A0CE-A7DF-4549-ABC9-3E2EC64106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255011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Quick Review of Modern React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App-Owns-Data Application Architecture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Designing a View Model for a Multitenant Application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Designing a Functional Component for Embedding Reports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Managing Embed Token Expiration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Providing Users with Export-to-File Commands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Designing a Self-service Authoring Experience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1759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B6921E-4D65-4156-8045-6079D3E25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Report Authoring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B6ACEC-776B-4553-B4EC-95A8D3C179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231106"/>
          </a:xfrm>
        </p:spPr>
        <p:txBody>
          <a:bodyPr/>
          <a:lstStyle/>
          <a:p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AppOwnsDataClient</a:t>
            </a:r>
            <a:r>
              <a:rPr lang="en-US" dirty="0"/>
              <a:t> demonstrates report authoring features</a:t>
            </a:r>
          </a:p>
          <a:p>
            <a:pPr lvl="1"/>
            <a:r>
              <a:rPr lang="en-US" dirty="0"/>
              <a:t>Users with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edit permissions</a:t>
            </a:r>
            <a:r>
              <a:rPr lang="en-US" dirty="0"/>
              <a:t> can move report into edit view and customize layout</a:t>
            </a:r>
          </a:p>
          <a:p>
            <a:pPr lvl="1"/>
            <a:r>
              <a:rPr lang="en-US" dirty="0"/>
              <a:t>Users with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create permissions</a:t>
            </a:r>
            <a:r>
              <a:rPr lang="en-US" dirty="0"/>
              <a:t> can copy existing reports and create new reports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6E8200-27A8-45A4-899C-784F6BECECD2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4336" y="2552295"/>
            <a:ext cx="7638218" cy="417425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83030468"/>
      </p:ext>
    </p:extLst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31B8C-F5F5-4084-952F-20326ACEE1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Edit reports using AppOwnsDataClient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7B166F-C5FE-4482-A2DF-6FAB31B3F0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Test user experience when user has edit permissions</a:t>
            </a:r>
          </a:p>
          <a:p>
            <a:pPr lvl="1"/>
            <a:r>
              <a:rPr lang="en-US" dirty="0"/>
              <a:t>User can move report into edit mode</a:t>
            </a:r>
          </a:p>
          <a:p>
            <a:pPr lvl="1"/>
            <a:r>
              <a:rPr lang="en-US" dirty="0"/>
              <a:t>Once in edit mode, you can customize report and save changes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AF538E-B2BF-4C5E-A878-C0C0619B780F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716" y="2834465"/>
            <a:ext cx="4073189" cy="1644456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67B1046-1319-4C49-8D03-58935BD54347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9070" y="2790909"/>
            <a:ext cx="6747947" cy="1617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54C665A-C6A1-4101-AFFD-C000C1988517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2724" y="4652650"/>
            <a:ext cx="6694293" cy="202274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9015334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CB479-074C-4E81-A8C7-D1904755E7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New Content using AppOwnsDataClient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C3ABB64-CB7E-4F04-A1C7-BD7BF52FCE8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Test user experience when user has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edit + create permissions</a:t>
            </a:r>
          </a:p>
          <a:p>
            <a:pPr lvl="1"/>
            <a:r>
              <a:rPr lang="en-US" dirty="0"/>
              <a:t>User can use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Save As</a:t>
            </a:r>
            <a:r>
              <a:rPr lang="en-US" dirty="0"/>
              <a:t> command on report in edit mode to copy a report</a:t>
            </a:r>
          </a:p>
          <a:p>
            <a:pPr lvl="1"/>
            <a:r>
              <a:rPr lang="en-US" dirty="0"/>
              <a:t>User can click dataset link in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Create Report</a:t>
            </a:r>
            <a:r>
              <a:rPr lang="en-US" dirty="0"/>
              <a:t> section to create new report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21501E2-D4FC-48EC-A8D8-609C2B413BF2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896" y="2792874"/>
            <a:ext cx="4013732" cy="1679428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1B85DEC-B90D-4459-97B3-BB420D60735C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5896" y="4710825"/>
            <a:ext cx="6593917" cy="1769488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F2FF586-B57D-4207-A5A6-CA12C83078B4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0145" y="2722006"/>
            <a:ext cx="6644892" cy="174066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3641658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DF81C9-CEED-E20F-2E93-416E9C2C28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33CD4D-F694-00EF-CE41-89D3E93035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433248"/>
      </p:ext>
    </p:extLst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7BF15BD-001C-49B3-9A01-B39DEDA47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0A8A0CE-A7DF-4549-ABC9-3E2EC64106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255011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Quick Review of Modern React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App-Owns-Data Application Architecture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Designing a View Model for a Multitenant Application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Designing a Functional Component for Embedding Reports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Managing Embed Token Expiration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Providing Users with Export-to-File Commands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Designing a Self-service Authoring Experience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7754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FE68BF-1646-D721-730F-204211440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Migrating from Classic React to Modern React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61B81367-0BEC-B556-CFB0-4FB0BE7DB8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854080"/>
          </a:xfrm>
        </p:spPr>
        <p:txBody>
          <a:bodyPr/>
          <a:lstStyle/>
          <a:p>
            <a:r>
              <a:rPr lang="en-US" dirty="0"/>
              <a:t>Classic React based on class-based components and lifecycle method</a:t>
            </a:r>
          </a:p>
          <a:p>
            <a:r>
              <a:rPr lang="en-US" dirty="0"/>
              <a:t>Modern React based on functional components and hooks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B4377AE-AD4A-8ADC-D03A-4AD7904B963F}"/>
              </a:ext>
            </a:extLst>
          </p:cNvPr>
          <p:cNvGrpSpPr/>
          <p:nvPr/>
        </p:nvGrpSpPr>
        <p:grpSpPr>
          <a:xfrm>
            <a:off x="436875" y="2313711"/>
            <a:ext cx="5781362" cy="4490314"/>
            <a:chOff x="436875" y="1561694"/>
            <a:chExt cx="5781362" cy="449031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48C1106-9D3D-17B1-0112-14B52BECF8DD}"/>
                </a:ext>
              </a:extLst>
            </p:cNvPr>
            <p:cNvSpPr/>
            <p:nvPr/>
          </p:nvSpPr>
          <p:spPr bwMode="auto">
            <a:xfrm>
              <a:off x="436875" y="1561694"/>
              <a:ext cx="5781362" cy="449031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91440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600" noProof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Class React with Class-based Components</a:t>
              </a: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3285C4B-6030-389F-F5C6-BA9278DF454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7043" y="1960860"/>
              <a:ext cx="5626418" cy="403458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AB113A2-7019-E71C-4737-885A7B94A3A4}"/>
              </a:ext>
            </a:extLst>
          </p:cNvPr>
          <p:cNvGrpSpPr/>
          <p:nvPr/>
        </p:nvGrpSpPr>
        <p:grpSpPr>
          <a:xfrm>
            <a:off x="6362443" y="2313711"/>
            <a:ext cx="5722723" cy="4064488"/>
            <a:chOff x="6362443" y="2313711"/>
            <a:chExt cx="5722723" cy="4064488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DA4E47B1-A031-B021-6B3F-8BADF5943105}"/>
                </a:ext>
              </a:extLst>
            </p:cNvPr>
            <p:cNvGrpSpPr/>
            <p:nvPr/>
          </p:nvGrpSpPr>
          <p:grpSpPr>
            <a:xfrm>
              <a:off x="7088586" y="2313711"/>
              <a:ext cx="4996580" cy="4064488"/>
              <a:chOff x="6428707" y="1629302"/>
              <a:chExt cx="4996580" cy="4064488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77AAB6B9-4E35-0826-EA15-3519E612A1B2}"/>
                  </a:ext>
                </a:extLst>
              </p:cNvPr>
              <p:cNvSpPr/>
              <p:nvPr/>
            </p:nvSpPr>
            <p:spPr bwMode="auto">
              <a:xfrm>
                <a:off x="6428707" y="1629302"/>
                <a:ext cx="4996580" cy="4064488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91440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600" noProof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Modern React with Functional Components</a:t>
                </a:r>
              </a:p>
            </p:txBody>
          </p:sp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284AE9C8-83EA-0A4F-AEC2-AF26F4E76A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491614" y="2002566"/>
                <a:ext cx="4851569" cy="3608569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</p:grpSp>
        <p:sp>
          <p:nvSpPr>
            <p:cNvPr id="12" name="Arrow: Right 11">
              <a:extLst>
                <a:ext uri="{FF2B5EF4-FFF2-40B4-BE49-F238E27FC236}">
                  <a16:creationId xmlns:a16="http://schemas.microsoft.com/office/drawing/2014/main" id="{4B352A5A-F903-8676-833F-EA0DC614E633}"/>
                </a:ext>
              </a:extLst>
            </p:cNvPr>
            <p:cNvSpPr/>
            <p:nvPr/>
          </p:nvSpPr>
          <p:spPr bwMode="auto">
            <a:xfrm>
              <a:off x="6362443" y="3078819"/>
              <a:ext cx="616199" cy="650449"/>
            </a:xfrm>
            <a:prstGeom prst="rightArrow">
              <a:avLst/>
            </a:prstGeom>
            <a:solidFill>
              <a:schemeClr val="accent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" name="Arrow: Right 12">
              <a:extLst>
                <a:ext uri="{FF2B5EF4-FFF2-40B4-BE49-F238E27FC236}">
                  <a16:creationId xmlns:a16="http://schemas.microsoft.com/office/drawing/2014/main" id="{9DF93E92-CA84-FE3F-351C-69141FE988D0}"/>
                </a:ext>
              </a:extLst>
            </p:cNvPr>
            <p:cNvSpPr/>
            <p:nvPr/>
          </p:nvSpPr>
          <p:spPr bwMode="auto">
            <a:xfrm>
              <a:off x="6362443" y="3896553"/>
              <a:ext cx="616199" cy="650449"/>
            </a:xfrm>
            <a:prstGeom prst="rightArrow">
              <a:avLst/>
            </a:prstGeom>
            <a:solidFill>
              <a:schemeClr val="accent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" name="Arrow: Right 13">
              <a:extLst>
                <a:ext uri="{FF2B5EF4-FFF2-40B4-BE49-F238E27FC236}">
                  <a16:creationId xmlns:a16="http://schemas.microsoft.com/office/drawing/2014/main" id="{3ADA58BE-C309-42CE-E2E5-89BAFEB6E4D7}"/>
                </a:ext>
              </a:extLst>
            </p:cNvPr>
            <p:cNvSpPr/>
            <p:nvPr/>
          </p:nvSpPr>
          <p:spPr bwMode="auto">
            <a:xfrm>
              <a:off x="6362443" y="4714286"/>
              <a:ext cx="616199" cy="650449"/>
            </a:xfrm>
            <a:prstGeom prst="rightArrow">
              <a:avLst/>
            </a:prstGeom>
            <a:solidFill>
              <a:schemeClr val="accent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9588362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729CC-6921-2CDD-5BD2-8EBB6E512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Call to Action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CB5914-C64E-83AC-AF5C-F9704CE721E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5670783"/>
          </a:xfrm>
        </p:spPr>
        <p:txBody>
          <a:bodyPr/>
          <a:lstStyle/>
          <a:p>
            <a:r>
              <a:rPr lang="en-US" dirty="0"/>
              <a:t>Download and try out the samples</a:t>
            </a:r>
          </a:p>
          <a:p>
            <a:pPr lvl="1"/>
            <a:r>
              <a:rPr lang="en-US" dirty="0">
                <a:hlinkClick r:id="rId2"/>
              </a:rPr>
              <a:t>https://github.com/PowerBiDevCamp/Power-BI-React-SPA-Starter</a:t>
            </a:r>
            <a:r>
              <a:rPr lang="en-US" dirty="0"/>
              <a:t> </a:t>
            </a:r>
          </a:p>
          <a:p>
            <a:pPr lvl="1"/>
            <a:r>
              <a:rPr lang="en-US" dirty="0">
                <a:hlinkClick r:id="rId3"/>
              </a:rPr>
              <a:t>https://github.com/PowerBiDevCamp/Modern-React-For-PowerBI</a:t>
            </a:r>
            <a:r>
              <a:rPr lang="en-US" dirty="0"/>
              <a:t> </a:t>
            </a:r>
          </a:p>
          <a:p>
            <a:pPr lvl="1"/>
            <a:endParaRPr lang="en-US" dirty="0"/>
          </a:p>
          <a:p>
            <a:r>
              <a:rPr lang="en-US" dirty="0"/>
              <a:t>Learn more about modern React</a:t>
            </a:r>
          </a:p>
          <a:p>
            <a:pPr lvl="1"/>
            <a:r>
              <a:rPr lang="en-US" dirty="0">
                <a:hlinkClick r:id="rId4"/>
              </a:rPr>
              <a:t>https://beta.reactjs.org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Join Power BI Dev Camp Next Month for More React Coverage</a:t>
            </a:r>
          </a:p>
          <a:p>
            <a:pPr lvl="1"/>
            <a:r>
              <a:rPr lang="en-US" dirty="0"/>
              <a:t>Next month’s session covers modern REACT-JS development with App-Owns-Data embedding</a:t>
            </a:r>
          </a:p>
          <a:p>
            <a:pPr lvl="1"/>
            <a:r>
              <a:rPr lang="en-US" dirty="0">
                <a:hlinkClick r:id="rId5"/>
              </a:rPr>
              <a:t>https://aka.ms/devcamplive</a:t>
            </a:r>
            <a:r>
              <a:rPr lang="en-US" dirty="0"/>
              <a:t> </a:t>
            </a:r>
          </a:p>
          <a:p>
            <a:pPr lvl="1"/>
            <a:endParaRPr lang="en-US" dirty="0"/>
          </a:p>
          <a:p>
            <a:r>
              <a:rPr lang="en-US" dirty="0"/>
              <a:t>Live and Love the Power BI Community</a:t>
            </a:r>
          </a:p>
          <a:p>
            <a:pPr lvl="1"/>
            <a:r>
              <a:rPr lang="en-US" dirty="0">
                <a:hlinkClick r:id="rId6"/>
              </a:rPr>
              <a:t>https://community.powerbi.com/</a:t>
            </a:r>
            <a:r>
              <a:rPr lang="en-US" dirty="0"/>
              <a:t>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962045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6"/>
          <p:cNvSpPr>
            <a:spLocks noGrp="1"/>
          </p:cNvSpPr>
          <p:nvPr>
            <p:ph type="title"/>
          </p:nvPr>
        </p:nvSpPr>
        <p:spPr>
          <a:xfrm>
            <a:off x="539110" y="2947346"/>
            <a:ext cx="11358253" cy="1099832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Microsoft Power BI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B28934F-40B7-490C-B8F2-500FD2E2CE25}"/>
              </a:ext>
            </a:extLst>
          </p:cNvPr>
          <p:cNvSpPr/>
          <p:nvPr/>
        </p:nvSpPr>
        <p:spPr bwMode="auto">
          <a:xfrm>
            <a:off x="169682" y="6268825"/>
            <a:ext cx="2215299" cy="650449"/>
          </a:xfrm>
          <a:prstGeom prst="rect">
            <a:avLst/>
          </a:prstGeom>
          <a:solidFill>
            <a:srgbClr val="F2C80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E3A2DB9-0465-4D60-93C6-AF065EEF2E0D}"/>
              </a:ext>
            </a:extLst>
          </p:cNvPr>
          <p:cNvSpPr txBox="1"/>
          <p:nvPr/>
        </p:nvSpPr>
        <p:spPr>
          <a:xfrm>
            <a:off x="727580" y="739966"/>
            <a:ext cx="10437615" cy="1514261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8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447324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87E68-8FFE-2D7B-A49D-5B6014CF5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Hooks – a few quick examples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1A9C04-9C4D-81DB-8887-53E0843DE47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5439951"/>
          </a:xfrm>
        </p:spPr>
        <p:txBody>
          <a:bodyPr/>
          <a:lstStyle/>
          <a:p>
            <a:r>
              <a:rPr lang="en-US" dirty="0"/>
              <a:t>Hooks provided by React demonstrated in this session</a:t>
            </a:r>
          </a:p>
          <a:p>
            <a:pPr lvl="1"/>
            <a:r>
              <a:rPr lang="en-US" dirty="0">
                <a:solidFill>
                  <a:srgbClr val="820000"/>
                </a:solidFill>
              </a:rPr>
              <a:t>useState</a:t>
            </a:r>
          </a:p>
          <a:p>
            <a:pPr lvl="1"/>
            <a:r>
              <a:rPr lang="en-US" dirty="0">
                <a:solidFill>
                  <a:srgbClr val="820000"/>
                </a:solidFill>
              </a:rPr>
              <a:t>useEffect</a:t>
            </a:r>
          </a:p>
          <a:p>
            <a:pPr lvl="1"/>
            <a:r>
              <a:rPr lang="en-US" dirty="0">
                <a:solidFill>
                  <a:srgbClr val="820000"/>
                </a:solidFill>
              </a:rPr>
              <a:t>useLayoutEffect</a:t>
            </a:r>
          </a:p>
          <a:p>
            <a:pPr lvl="1"/>
            <a:r>
              <a:rPr lang="en-US" dirty="0">
                <a:solidFill>
                  <a:srgbClr val="820000"/>
                </a:solidFill>
              </a:rPr>
              <a:t>useRef</a:t>
            </a:r>
          </a:p>
          <a:p>
            <a:pPr lvl="1"/>
            <a:r>
              <a:rPr lang="en-US" dirty="0">
                <a:solidFill>
                  <a:srgbClr val="820000"/>
                </a:solidFill>
              </a:rPr>
              <a:t>useNavigate</a:t>
            </a:r>
          </a:p>
          <a:p>
            <a:pPr lvl="1"/>
            <a:r>
              <a:rPr lang="en-US" dirty="0">
                <a:solidFill>
                  <a:srgbClr val="820000"/>
                </a:solidFill>
              </a:rPr>
              <a:t>useContext</a:t>
            </a:r>
          </a:p>
          <a:p>
            <a:pPr lvl="1"/>
            <a:endParaRPr lang="en-US" dirty="0"/>
          </a:p>
          <a:p>
            <a:r>
              <a:rPr lang="en-US" dirty="0"/>
              <a:t>Hooks provided by Microsoft Authentication Library for React</a:t>
            </a:r>
          </a:p>
          <a:p>
            <a:pPr lvl="1"/>
            <a:r>
              <a:rPr lang="en-US" dirty="0">
                <a:solidFill>
                  <a:srgbClr val="820000"/>
                </a:solidFill>
              </a:rPr>
              <a:t>useIsAuthenticated</a:t>
            </a:r>
          </a:p>
          <a:p>
            <a:pPr lvl="1"/>
            <a:r>
              <a:rPr lang="en-US" dirty="0">
                <a:solidFill>
                  <a:srgbClr val="820000"/>
                </a:solidFill>
              </a:rPr>
              <a:t>useMsal</a:t>
            </a:r>
          </a:p>
          <a:p>
            <a:pPr lvl="1"/>
            <a:r>
              <a:rPr lang="en-US" dirty="0">
                <a:solidFill>
                  <a:srgbClr val="820000"/>
                </a:solidFill>
              </a:rPr>
              <a:t>useAccount</a:t>
            </a:r>
          </a:p>
        </p:txBody>
      </p:sp>
    </p:spTree>
    <p:extLst>
      <p:ext uri="{BB962C8B-B14F-4D97-AF65-F5344CB8AC3E}">
        <p14:creationId xmlns:p14="http://schemas.microsoft.com/office/powerpoint/2010/main" val="61524018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336ED-2147-2AB4-9EF7-2741CFA442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with React Components from Material UI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210713-3482-B786-19FB-A67AFE2D7FA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154162"/>
          </a:xfrm>
        </p:spPr>
        <p:txBody>
          <a:bodyPr/>
          <a:lstStyle/>
          <a:p>
            <a:r>
              <a:rPr lang="en-US" sz="2000" dirty="0"/>
              <a:t>Import Material UI Components</a:t>
            </a:r>
          </a:p>
          <a:p>
            <a:endParaRPr lang="en-US" sz="2000" dirty="0"/>
          </a:p>
          <a:p>
            <a:r>
              <a:rPr lang="en-US" sz="2000" dirty="0"/>
              <a:t>Build UI using Material UI components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63D9BD-B002-C926-D050-7401791A65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178" y="2508279"/>
            <a:ext cx="5755005" cy="43719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ADF46D5-CB45-A734-3174-0A4750F2F8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178" y="1615925"/>
            <a:ext cx="5532120" cy="37719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2834346-6C07-360A-4085-418147D84B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9826" y="2508279"/>
            <a:ext cx="5213959" cy="32034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7797943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95F17-A55C-3372-1FEB-0C1FEBE13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MSAL.js V 2.0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17820B-1D6A-07D1-8F7E-F12B470E264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769715"/>
          </a:xfrm>
        </p:spPr>
        <p:txBody>
          <a:bodyPr/>
          <a:lstStyle/>
          <a:p>
            <a:r>
              <a:rPr lang="en-US" dirty="0"/>
              <a:t>Microsoft Authentication Library for JavaScript</a:t>
            </a:r>
          </a:p>
          <a:p>
            <a:pPr lvl="1"/>
            <a:r>
              <a:rPr lang="en-US" dirty="0"/>
              <a:t>Authenticates SPA users with Azure AD</a:t>
            </a:r>
          </a:p>
          <a:p>
            <a:pPr lvl="1"/>
            <a:r>
              <a:rPr lang="en-US" dirty="0"/>
              <a:t>Install using node.js - </a:t>
            </a:r>
            <a:r>
              <a:rPr lang="en-US" sz="1800" b="1" dirty="0" err="1">
                <a:solidFill>
                  <a:srgbClr val="820000"/>
                </a:solidFill>
              </a:rPr>
              <a:t>npm</a:t>
            </a:r>
            <a:r>
              <a:rPr lang="en-US" sz="1800" b="1" dirty="0">
                <a:solidFill>
                  <a:srgbClr val="820000"/>
                </a:solidFill>
              </a:rPr>
              <a:t> </a:t>
            </a:r>
            <a:r>
              <a:rPr lang="en-US" sz="1800" b="1" dirty="0" err="1">
                <a:solidFill>
                  <a:srgbClr val="820000"/>
                </a:solidFill>
              </a:rPr>
              <a:t>i</a:t>
            </a:r>
            <a:r>
              <a:rPr lang="en-US" sz="1800" b="1" dirty="0">
                <a:solidFill>
                  <a:srgbClr val="820000"/>
                </a:solidFill>
              </a:rPr>
              <a:t> @azure/msal-browser</a:t>
            </a:r>
            <a:endParaRPr lang="en-US" b="1" dirty="0">
              <a:solidFill>
                <a:srgbClr val="820000"/>
              </a:solidFill>
            </a:endParaRPr>
          </a:p>
          <a:p>
            <a:pPr lvl="1"/>
            <a:r>
              <a:rPr lang="en-US" dirty="0"/>
              <a:t>Docs: </a:t>
            </a:r>
            <a:r>
              <a:rPr lang="en-US" sz="2000" dirty="0">
                <a:hlinkClick r:id="rId2"/>
              </a:rPr>
              <a:t>https://github.com/AzureAD/microsoft-authentication-library-for-js</a:t>
            </a:r>
            <a:r>
              <a:rPr lang="en-US" sz="2000" dirty="0"/>
              <a:t> </a:t>
            </a:r>
            <a:r>
              <a:rPr lang="en-US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D33FA0-49D6-85B5-0061-8BD42343C8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8127" y="3272204"/>
            <a:ext cx="7600067" cy="338225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78387797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C42086-99EF-F697-AE00-0F75C945B0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MSAL Component for React (@azure/msal-react)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E2B55E-B263-93EB-8536-72893BDA748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769715"/>
          </a:xfrm>
        </p:spPr>
        <p:txBody>
          <a:bodyPr/>
          <a:lstStyle/>
          <a:p>
            <a:r>
              <a:rPr lang="en-US" dirty="0" err="1"/>
              <a:t>msal</a:t>
            </a:r>
            <a:r>
              <a:rPr lang="en-US" dirty="0"/>
              <a:t>-react designed with hooks</a:t>
            </a:r>
          </a:p>
          <a:p>
            <a:pPr lvl="1"/>
            <a:r>
              <a:rPr lang="en-US" dirty="0">
                <a:solidFill>
                  <a:srgbClr val="820000"/>
                </a:solidFill>
              </a:rPr>
              <a:t>useMsal</a:t>
            </a:r>
          </a:p>
          <a:p>
            <a:pPr lvl="1"/>
            <a:r>
              <a:rPr lang="en-US" dirty="0">
                <a:solidFill>
                  <a:srgbClr val="820000"/>
                </a:solidFill>
              </a:rPr>
              <a:t>useIsAuthenticated</a:t>
            </a:r>
          </a:p>
          <a:p>
            <a:pPr lvl="1"/>
            <a:r>
              <a:rPr lang="en-US" dirty="0">
                <a:solidFill>
                  <a:srgbClr val="820000"/>
                </a:solidFill>
              </a:rPr>
              <a:t>useAccount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B83013-01E8-4099-C2F4-54FBFA5F84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8049"/>
          <a:stretch/>
        </p:blipFill>
        <p:spPr>
          <a:xfrm>
            <a:off x="4206793" y="1972322"/>
            <a:ext cx="8058871" cy="379476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569755166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Dynamics 365">
  <a:themeElements>
    <a:clrScheme name="Custom 4">
      <a:dk1>
        <a:srgbClr val="3C3C41"/>
      </a:dk1>
      <a:lt1>
        <a:srgbClr val="FFFFFF"/>
      </a:lt1>
      <a:dk2>
        <a:srgbClr val="002060"/>
      </a:dk2>
      <a:lt2>
        <a:srgbClr val="FFFFFF"/>
      </a:lt2>
      <a:accent1>
        <a:srgbClr val="F2C80F"/>
      </a:accent1>
      <a:accent2>
        <a:srgbClr val="BF9000"/>
      </a:accent2>
      <a:accent3>
        <a:srgbClr val="87CBFF"/>
      </a:accent3>
      <a:accent4>
        <a:srgbClr val="2F75FF"/>
      </a:accent4>
      <a:accent5>
        <a:srgbClr val="002D89"/>
      </a:accent5>
      <a:accent6>
        <a:srgbClr val="1BFFE2"/>
      </a:accent6>
      <a:hlink>
        <a:srgbClr val="0078D4"/>
      </a:hlink>
      <a:folHlink>
        <a:srgbClr val="0078D4"/>
      </a:folHlink>
    </a:clrScheme>
    <a:fontScheme name="Dynamics 36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4" id="{8EF47BD7-F710-45A9-8AE8-D03654F6711E}" vid="{3CF6A8A8-DA63-4A8A-A544-BAFFF90A76C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937CBA2829AB54C847AA138BDB6DD62" ma:contentTypeVersion="6" ma:contentTypeDescription="Create a new document." ma:contentTypeScope="" ma:versionID="0f7e39fa3406a6f330081ac46f53a9d2">
  <xsd:schema xmlns:xsd="http://www.w3.org/2001/XMLSchema" xmlns:xs="http://www.w3.org/2001/XMLSchema" xmlns:p="http://schemas.microsoft.com/office/2006/metadata/properties" xmlns:ns2="ef38329b-e139-4eb4-9d7a-1b84c79a6610" targetNamespace="http://schemas.microsoft.com/office/2006/metadata/properties" ma:root="true" ma:fieldsID="c5e10262f8d934c139771ac03f38712c" ns2:_="">
    <xsd:import namespace="ef38329b-e139-4eb4-9d7a-1b84c79a661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f38329b-e139-4eb4-9d7a-1b84c79a661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4052A8C-2220-4E4B-95E2-C05C9863F10E}">
  <ds:schemaRefs>
    <ds:schemaRef ds:uri="ef38329b-e139-4eb4-9d7a-1b84c79a6610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F990F116-B58F-4255-B05B-DA3808E0E5C6}">
  <ds:schemaRefs>
    <ds:schemaRef ds:uri="http://schemas.microsoft.com/office/infopath/2007/PartnerControls"/>
    <ds:schemaRef ds:uri="http://purl.org/dc/terms/"/>
    <ds:schemaRef ds:uri="http://purl.org/dc/elements/1.1/"/>
    <ds:schemaRef ds:uri="http://www.w3.org/XML/1998/namespace"/>
    <ds:schemaRef ds:uri="http://schemas.microsoft.com/office/2006/documentManagement/types"/>
    <ds:schemaRef ds:uri="http://purl.org/dc/dcmitype/"/>
    <ds:schemaRef ds:uri="ef38329b-e139-4eb4-9d7a-1b84c79a6610"/>
    <ds:schemaRef ds:uri="http://schemas.openxmlformats.org/package/2006/metadata/core-properties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074e257c-5848-4582-9a6f-34a182080e71}" enabled="1" method="Privileged" siteId="{72f988bf-86f1-41af-91ab-2d7cd011db47}" removed="0"/>
  <clbl:label id="{1a19d03a-48bc-4359-8038-5b5f6d5847c3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37588</TotalTime>
  <Words>1459</Words>
  <Application>Microsoft Office PowerPoint</Application>
  <PresentationFormat>Custom</PresentationFormat>
  <Paragraphs>281</Paragraphs>
  <Slides>51</Slides>
  <Notes>3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60" baseType="lpstr">
      <vt:lpstr>Arial</vt:lpstr>
      <vt:lpstr>Arial Black</vt:lpstr>
      <vt:lpstr>Lucida Console</vt:lpstr>
      <vt:lpstr>Segoe UI</vt:lpstr>
      <vt:lpstr>Segoe UI Light</vt:lpstr>
      <vt:lpstr>Segoe UI Semibold</vt:lpstr>
      <vt:lpstr>Wingdings</vt:lpstr>
      <vt:lpstr>Dynamics 365</vt:lpstr>
      <vt:lpstr>Bitmap Image</vt:lpstr>
      <vt:lpstr>Microsoft Power BI</vt:lpstr>
      <vt:lpstr>Modern React-JS Development with App-Owns-Data Embedding</vt:lpstr>
      <vt:lpstr>Developer Sample used in This Session</vt:lpstr>
      <vt:lpstr>Agenda</vt:lpstr>
      <vt:lpstr>Migrating from Classic React to Modern React</vt:lpstr>
      <vt:lpstr>Hooks – a few quick examples</vt:lpstr>
      <vt:lpstr>Working with React Components from Material UI</vt:lpstr>
      <vt:lpstr>MSAL.js V 2.0</vt:lpstr>
      <vt:lpstr>MSAL Component for React (@azure/msal-react)</vt:lpstr>
      <vt:lpstr>GitHub Repository: Power-BI-React-SPA-Starter</vt:lpstr>
      <vt:lpstr>Agenda</vt:lpstr>
      <vt:lpstr>App-Owns-Data Starter Kit Architecture</vt:lpstr>
      <vt:lpstr>Database Schema for AppOwnsDataDB</vt:lpstr>
      <vt:lpstr>AppOwnsDataWebApi</vt:lpstr>
      <vt:lpstr>AppOwnsDataWebApi Controllers</vt:lpstr>
      <vt:lpstr>Embedding Data View Model</vt:lpstr>
      <vt:lpstr>EmbedController</vt:lpstr>
      <vt:lpstr>Agenda</vt:lpstr>
      <vt:lpstr>PowerPoint Presentation</vt:lpstr>
      <vt:lpstr>AppContext.ts </vt:lpstr>
      <vt:lpstr>App.tsx</vt:lpstr>
      <vt:lpstr>useEffect in App.tsx</vt:lpstr>
      <vt:lpstr>refreshEmbeddingData in App.tsx</vt:lpstr>
      <vt:lpstr>ss</vt:lpstr>
      <vt:lpstr>Agenda</vt:lpstr>
      <vt:lpstr>AppOwnsDataClient</vt:lpstr>
      <vt:lpstr>Adding a custom telemetry layer</vt:lpstr>
      <vt:lpstr>PowerPoint Presentation</vt:lpstr>
      <vt:lpstr>PowerPoint Presentation</vt:lpstr>
      <vt:lpstr>Embedding Data View Model</vt:lpstr>
      <vt:lpstr>PowerPoint Presentation</vt:lpstr>
      <vt:lpstr>Agenda</vt:lpstr>
      <vt:lpstr>PowerPoint Presentation</vt:lpstr>
      <vt:lpstr>Agenda</vt:lpstr>
      <vt:lpstr>PowerPoint Presentation</vt:lpstr>
      <vt:lpstr>Agenda</vt:lpstr>
      <vt:lpstr>Exporting Power BI Reports</vt:lpstr>
      <vt:lpstr>Developer Sample - ExportWithAppOwnsData</vt:lpstr>
      <vt:lpstr>Capturing Bookmark State and Active Page Name</vt:lpstr>
      <vt:lpstr>App-Owns-Data Export Sample Architecture</vt:lpstr>
      <vt:lpstr>Exporting a Single Page using Bookmark State</vt:lpstr>
      <vt:lpstr>App-Owns-Data Embedding with Paginated Reports</vt:lpstr>
      <vt:lpstr>PowerPoint Presentation</vt:lpstr>
      <vt:lpstr>Agenda</vt:lpstr>
      <vt:lpstr>Report Authoring</vt:lpstr>
      <vt:lpstr>Edit reports using AppOwnsDataClient </vt:lpstr>
      <vt:lpstr>Create New Content using AppOwnsDataClient</vt:lpstr>
      <vt:lpstr>PowerPoint Presentation</vt:lpstr>
      <vt:lpstr>Summary</vt:lpstr>
      <vt:lpstr>Call to Action</vt:lpstr>
      <vt:lpstr>Microsoft Power BI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&lt;Speech title here&gt;</dc:subject>
  <dc:creator>Ted.Pattison@microsoft.com</dc:creator>
  <cp:keywords/>
  <dc:description>Template: Ariel Butz; ZUM Communications
Formatting: 
Audience Type:</dc:description>
  <cp:lastModifiedBy>Ted Pattison</cp:lastModifiedBy>
  <cp:revision>314</cp:revision>
  <cp:lastPrinted>2019-05-02T20:11:39Z</cp:lastPrinted>
  <dcterms:created xsi:type="dcterms:W3CDTF">2018-09-21T01:16:59Z</dcterms:created>
  <dcterms:modified xsi:type="dcterms:W3CDTF">2022-09-20T13:29:25Z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0x0101000937CBA2829AB54C847AA138BDB6DD62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AuthorIds_UIVersion_47104">
    <vt:lpwstr>18</vt:lpwstr>
  </property>
  <property fmtid="{D5CDD505-2E9C-101B-9397-08002B2CF9AE}" pid="12" name="MSIP_Label_87867195-f2b8-4ac2-b0b6-6bb73cb33afc_Enabled">
    <vt:lpwstr>true</vt:lpwstr>
  </property>
  <property fmtid="{D5CDD505-2E9C-101B-9397-08002B2CF9AE}" pid="13" name="MSIP_Label_87867195-f2b8-4ac2-b0b6-6bb73cb33afc_SetDate">
    <vt:lpwstr>2021-09-23T13:18:53Z</vt:lpwstr>
  </property>
  <property fmtid="{D5CDD505-2E9C-101B-9397-08002B2CF9AE}" pid="14" name="MSIP_Label_87867195-f2b8-4ac2-b0b6-6bb73cb33afc_Method">
    <vt:lpwstr>Privileged</vt:lpwstr>
  </property>
  <property fmtid="{D5CDD505-2E9C-101B-9397-08002B2CF9AE}" pid="15" name="MSIP_Label_87867195-f2b8-4ac2-b0b6-6bb73cb33afc_Name">
    <vt:lpwstr>Not Restricted</vt:lpwstr>
  </property>
  <property fmtid="{D5CDD505-2E9C-101B-9397-08002B2CF9AE}" pid="16" name="MSIP_Label_87867195-f2b8-4ac2-b0b6-6bb73cb33afc_SiteId">
    <vt:lpwstr>72f988bf-86f1-41af-91ab-2d7cd011db47</vt:lpwstr>
  </property>
  <property fmtid="{D5CDD505-2E9C-101B-9397-08002B2CF9AE}" pid="17" name="MSIP_Label_87867195-f2b8-4ac2-b0b6-6bb73cb33afc_ActionId">
    <vt:lpwstr>df3dc7c0-dd98-435c-9883-ab1d3df56b7b</vt:lpwstr>
  </property>
  <property fmtid="{D5CDD505-2E9C-101B-9397-08002B2CF9AE}" pid="18" name="MSIP_Label_87867195-f2b8-4ac2-b0b6-6bb73cb33afc_ContentBits">
    <vt:lpwstr>0</vt:lpwstr>
  </property>
</Properties>
</file>